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12192000"/>
  <p:embeddedFontLst>
    <p:embeddedFont>
      <p:font typeface="Lato" panose="020F0502020204030203" pitchFamily="34" charset="0"/>
      <p:regular r:id="rId14"/>
    </p:embeddedFont>
    <p:embeddedFont>
      <p:font typeface="Roboto" panose="02000000000000000000" pitchFamily="2"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73" d="100"/>
          <a:sy n="73" d="100"/>
        </p:scale>
        <p:origin x="3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78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sv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sv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7.xml"/><Relationship Id="rId7" Type="http://schemas.openxmlformats.org/officeDocument/2006/relationships/image" Target="../media/image20.sv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video" Target="../media/media1.mp4"/><Relationship Id="rId7" Type="http://schemas.openxmlformats.org/officeDocument/2006/relationships/image" Target="../media/image24.svg"/><Relationship Id="rId12" Type="http://schemas.openxmlformats.org/officeDocument/2006/relationships/image" Target="../media/image29.png"/><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notesSlide" Target="../notesSlides/notesSlide9.xml"/><Relationship Id="rId10" Type="http://schemas.openxmlformats.org/officeDocument/2006/relationships/image" Target="../media/image27.png"/><Relationship Id="rId4" Type="http://schemas.openxmlformats.org/officeDocument/2006/relationships/slideLayout" Target="../slideLayouts/slideLayout1.xml"/><Relationship Id="rId9" Type="http://schemas.openxmlformats.org/officeDocument/2006/relationships/image" Target="../media/image26.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956825"/>
            <a:ext cx="6044006" cy="3942959"/>
          </a:xfrm>
          <a:prstGeom prst="rect">
            <a:avLst/>
          </a:prstGeom>
          <a:noFill/>
        </p:spPr>
        <p:txBody>
          <a:bodyPr wrap="square" lIns="0" tIns="0" rIns="0" bIns="0" rtlCol="0" anchor="t"/>
          <a:lstStyle/>
          <a:p>
            <a:pPr algn="l">
              <a:lnSpc>
                <a:spcPts val="5176"/>
              </a:lnSpc>
              <a:buNone/>
            </a:pPr>
            <a:r>
              <a:rPr lang="en-US" sz="4860" b="1" dirty="0">
                <a:solidFill>
                  <a:srgbClr val="0F3332"/>
                </a:solidFill>
                <a:latin typeface="Roboto" pitchFamily="34" charset="0"/>
                <a:ea typeface="Roboto" pitchFamily="34" charset="-122"/>
                <a:cs typeface="Roboto" pitchFamily="34" charset="-120"/>
              </a:rPr>
              <a:t>Time-Series Anomaly Detection in Healthcare Operations: Opportunities and Strategic Directions</a:t>
            </a:r>
            <a:endParaRPr lang="en-US" dirty="0"/>
          </a:p>
        </p:txBody>
      </p:sp>
      <p:sp>
        <p:nvSpPr>
          <p:cNvPr id="3" name="Object 2"/>
          <p:cNvSpPr/>
          <p:nvPr/>
        </p:nvSpPr>
        <p:spPr>
          <a:xfrm>
            <a:off x="6094476" y="4962872"/>
            <a:ext cx="6044006" cy="896614"/>
          </a:xfrm>
          <a:prstGeom prst="rect">
            <a:avLst/>
          </a:prstGeom>
          <a:noFill/>
        </p:spPr>
        <p:txBody>
          <a:bodyPr wrap="square" lIns="0" tIns="0" rIns="0" bIns="0" rtlCol="0" anchor="t"/>
          <a:lstStyle/>
          <a:p>
            <a:pPr algn="l">
              <a:lnSpc>
                <a:spcPts val="2355"/>
              </a:lnSpc>
              <a:spcBef>
                <a:spcPts val="487"/>
              </a:spcBef>
              <a:buNone/>
            </a:pPr>
            <a:r>
              <a:rPr lang="en-US" sz="1721" kern="0" spc="35" dirty="0">
                <a:solidFill>
                  <a:srgbClr val="0F3332"/>
                </a:solidFill>
                <a:latin typeface="Lato" pitchFamily="34" charset="0"/>
                <a:ea typeface="Lato" pitchFamily="34" charset="-122"/>
                <a:cs typeface="Lato" pitchFamily="34" charset="-120"/>
              </a:rPr>
              <a:t>Leveraging time-series anomaly detection to enhance healthcare operations, improve patient outcomes, and prevent fraud.</a:t>
            </a:r>
            <a:endParaRPr lang="en-US" dirty="0"/>
          </a:p>
        </p:txBody>
      </p:sp>
      <p:pic>
        <p:nvPicPr>
          <p:cNvPr id="4" name="Object 3" descr="preencoded.png"/>
          <p:cNvPicPr>
            <a:picLocks noChangeAspect="1"/>
          </p:cNvPicPr>
          <p:nvPr/>
        </p:nvPicPr>
        <p:blipFill>
          <a:blip r:embed="rId4"/>
          <a:srcRect l="18750" r="18750"/>
          <a:stretch/>
        </p:blipFill>
        <p:spPr>
          <a:xfrm>
            <a:off x="0" y="0"/>
            <a:ext cx="5713571" cy="68562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737"/>
    </mc:Choice>
    <mc:Fallback xmlns="">
      <p:transition spd="slow" advTm="20737"/>
    </mc:Fallback>
  </mc:AlternateContent>
  <p:extLst>
    <p:ext uri="{E180D4A7-C9FB-4DFB-919C-405C955672EB}">
      <p14:showEvtLst xmlns:p14="http://schemas.microsoft.com/office/powerpoint/2010/main">
        <p14:playEvt time="200" objId="14"/>
        <p14:stopEvt time="20318" objId="1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1"/>
          <p:cNvSpPr/>
          <p:nvPr/>
        </p:nvSpPr>
        <p:spPr>
          <a:xfrm>
            <a:off x="6768677" y="476131"/>
            <a:ext cx="4953666" cy="5913546"/>
          </a:xfrm>
          <a:prstGeom prst="rect">
            <a:avLst/>
          </a:prstGeom>
          <a:solidFill>
            <a:srgbClr val="FFFFFF"/>
          </a:solidFill>
        </p:spPr>
        <p:txBody>
          <a:bodyPr/>
          <a:lstStyle/>
          <a:p>
            <a:endParaRPr lang="en-US"/>
          </a:p>
        </p:txBody>
      </p:sp>
      <p:pic>
        <p:nvPicPr>
          <p:cNvPr id="3" name="Object 2" descr="preencoded.png"/>
          <p:cNvPicPr>
            <a:picLocks noChangeAspect="1"/>
          </p:cNvPicPr>
          <p:nvPr/>
        </p:nvPicPr>
        <p:blipFill>
          <a:blip r:embed="rId4"/>
          <a:srcRect l="27003" t="-2806" r="27003" b="-2806"/>
          <a:stretch/>
        </p:blipFill>
        <p:spPr>
          <a:xfrm>
            <a:off x="6768677" y="476131"/>
            <a:ext cx="4953666" cy="5913546"/>
          </a:xfrm>
          <a:prstGeom prst="rect">
            <a:avLst/>
          </a:prstGeom>
        </p:spPr>
      </p:pic>
      <p:sp>
        <p:nvSpPr>
          <p:cNvPr id="4" name="Object 3"/>
          <p:cNvSpPr/>
          <p:nvPr/>
        </p:nvSpPr>
        <p:spPr>
          <a:xfrm>
            <a:off x="900701" y="1566471"/>
            <a:ext cx="4967276" cy="1622416"/>
          </a:xfrm>
          <a:prstGeom prst="rect">
            <a:avLst/>
          </a:prstGeom>
          <a:noFill/>
        </p:spPr>
        <p:txBody>
          <a:bodyPr wrap="square" lIns="0" tIns="0" rIns="0" bIns="0" rtlCol="0" anchor="t"/>
          <a:lstStyle/>
          <a:p>
            <a:pPr algn="ctr">
              <a:lnSpc>
                <a:spcPts val="3195"/>
              </a:lnSpc>
              <a:buNone/>
            </a:pPr>
            <a:r>
              <a:rPr lang="en-US" sz="3000" b="1" dirty="0">
                <a:solidFill>
                  <a:srgbClr val="FFFFFF"/>
                </a:solidFill>
                <a:latin typeface="Roboto" pitchFamily="34" charset="0"/>
                <a:ea typeface="Roboto" pitchFamily="34" charset="-122"/>
                <a:cs typeface="Roboto" pitchFamily="34" charset="-120"/>
              </a:rPr>
              <a:t>Time-Series Anomaly Detection in Healthcare Operations: Opportunities and Strategic Directions</a:t>
            </a:r>
            <a:endParaRPr lang="en-US" dirty="0"/>
          </a:p>
        </p:txBody>
      </p:sp>
      <p:sp>
        <p:nvSpPr>
          <p:cNvPr id="5" name="Object 4"/>
          <p:cNvSpPr/>
          <p:nvPr/>
        </p:nvSpPr>
        <p:spPr>
          <a:xfrm>
            <a:off x="205212" y="3327362"/>
            <a:ext cx="6358253" cy="1957394"/>
          </a:xfrm>
          <a:prstGeom prst="rect">
            <a:avLst/>
          </a:prstGeom>
          <a:noFill/>
        </p:spPr>
        <p:txBody>
          <a:bodyPr wrap="square" lIns="0" tIns="0" rIns="0" bIns="0" rtlCol="0" anchor="t"/>
          <a:lstStyle/>
          <a:p>
            <a:pPr algn="ctr">
              <a:lnSpc>
                <a:spcPts val="2204"/>
              </a:lnSpc>
              <a:spcBef>
                <a:spcPts val="1069"/>
              </a:spcBef>
              <a:buNone/>
            </a:pPr>
            <a:r>
              <a:rPr lang="en-US" sz="1530" kern="0" spc="31" dirty="0">
                <a:solidFill>
                  <a:srgbClr val="FFFFFF">
                    <a:alpha val="90000"/>
                  </a:srgbClr>
                </a:solidFill>
                <a:latin typeface="Lato" pitchFamily="34" charset="0"/>
                <a:ea typeface="Lato" pitchFamily="34" charset="-122"/>
                <a:cs typeface="Lato" pitchFamily="34" charset="-120"/>
              </a:rPr>
              <a:t>Long Short-Term Memory (LSTM) networks are a powerful type of recurrent neural network that can capture long-term dependencies in sequential data, making them well-suited for time-series anomaly detection. When combined with autoencoders, LSTM models can learn to reconstruct normal patterns in time-series data, with anomalies detected when the model's reconstruction error spikes.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282"/>
    </mc:Choice>
    <mc:Fallback xmlns="">
      <p:transition spd="slow" advTm="27282"/>
    </mc:Fallback>
  </mc:AlternateContent>
  <p:extLst>
    <p:ext uri="{E180D4A7-C9FB-4DFB-919C-405C955672EB}">
      <p14:showEvtLst xmlns:p14="http://schemas.microsoft.com/office/powerpoint/2010/main">
        <p14:playEvt time="205" objId="21"/>
        <p14:stopEvt time="27282" objId="21"/>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CB6D02-037F-6FB4-6CDA-77178D3C9040}"/>
              </a:ext>
            </a:extLst>
          </p:cNvPr>
          <p:cNvSpPr txBox="1"/>
          <p:nvPr/>
        </p:nvSpPr>
        <p:spPr>
          <a:xfrm>
            <a:off x="862149" y="660065"/>
            <a:ext cx="9945188" cy="523220"/>
          </a:xfrm>
          <a:prstGeom prst="rect">
            <a:avLst/>
          </a:prstGeom>
          <a:noFill/>
        </p:spPr>
        <p:txBody>
          <a:bodyPr wrap="square" rtlCol="0">
            <a:spAutoFit/>
          </a:bodyPr>
          <a:lstStyle/>
          <a:p>
            <a:pPr marL="0" marR="0" algn="ctr">
              <a:spcAft>
                <a:spcPts val="0"/>
              </a:spcAft>
            </a:pPr>
            <a:r>
              <a:rPr lang="en-US" sz="2800" b="0" i="0" dirty="0">
                <a:solidFill>
                  <a:srgbClr val="212121"/>
                </a:solidFill>
                <a:effectLst/>
                <a:highlight>
                  <a:srgbClr val="FFFFFF"/>
                </a:highlight>
                <a:latin typeface="Arial" panose="020B0604020202020204" pitchFamily="34" charset="0"/>
              </a:rPr>
              <a:t>Hackathon Proof of Concept</a:t>
            </a:r>
            <a:endParaRPr lang="en-US" sz="2800" b="1" i="0" dirty="0">
              <a:solidFill>
                <a:srgbClr val="222222"/>
              </a:solidFill>
              <a:effectLst/>
              <a:highlight>
                <a:srgbClr val="FFFFFF"/>
              </a:highlight>
              <a:latin typeface="Aptos" panose="020B0004020202020204" pitchFamily="34" charset="0"/>
            </a:endParaRPr>
          </a:p>
        </p:txBody>
      </p:sp>
      <p:sp>
        <p:nvSpPr>
          <p:cNvPr id="4" name="TextBox 3">
            <a:extLst>
              <a:ext uri="{FF2B5EF4-FFF2-40B4-BE49-F238E27FC236}">
                <a16:creationId xmlns:a16="http://schemas.microsoft.com/office/drawing/2014/main" id="{20613244-696B-1CA7-6B88-EE1A9EA153DB}"/>
              </a:ext>
            </a:extLst>
          </p:cNvPr>
          <p:cNvSpPr txBox="1"/>
          <p:nvPr/>
        </p:nvSpPr>
        <p:spPr>
          <a:xfrm>
            <a:off x="862149" y="1449926"/>
            <a:ext cx="9945188" cy="2031325"/>
          </a:xfrm>
          <a:prstGeom prst="rect">
            <a:avLst/>
          </a:prstGeom>
          <a:noFill/>
        </p:spPr>
        <p:txBody>
          <a:bodyPr wrap="square" rtlCol="0">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proof of concept demonstrates how machine learning, specifically LSTM autoencoders, can be applied to healthcare data to automatically detect anomalies. In a real-world scenario, this approach could be used to monitor patient admissions, treatment outcomes, or payment transactions, alerting healthcare providers to irregularities that may require further investigation. The visualization provides an intuitive way to see where these anomalies occur, helping decision-makers quickly identify and address potential issues.</a:t>
            </a:r>
          </a:p>
          <a:p>
            <a:endParaRPr lang="en-US" dirty="0"/>
          </a:p>
        </p:txBody>
      </p:sp>
      <p:pic>
        <p:nvPicPr>
          <p:cNvPr id="5" name="Picture 4" descr="A screen shot of a computer&#10;&#10;Description automatically generated">
            <a:extLst>
              <a:ext uri="{FF2B5EF4-FFF2-40B4-BE49-F238E27FC236}">
                <a16:creationId xmlns:a16="http://schemas.microsoft.com/office/drawing/2014/main" id="{85558F27-D3C9-DA1C-B431-6E8E239DCA01}"/>
              </a:ext>
            </a:extLst>
          </p:cNvPr>
          <p:cNvPicPr>
            <a:picLocks noChangeAspect="1"/>
          </p:cNvPicPr>
          <p:nvPr/>
        </p:nvPicPr>
        <p:blipFill>
          <a:blip r:embed="rId3"/>
          <a:stretch>
            <a:fillRect/>
          </a:stretch>
        </p:blipFill>
        <p:spPr>
          <a:xfrm>
            <a:off x="1862908" y="3282302"/>
            <a:ext cx="8673011" cy="3233847"/>
          </a:xfrm>
          <a:prstGeom prst="rect">
            <a:avLst/>
          </a:prstGeom>
        </p:spPr>
      </p:pic>
    </p:spTree>
    <p:custDataLst>
      <p:tags r:id="rId1"/>
    </p:custDataLst>
    <p:extLst>
      <p:ext uri="{BB962C8B-B14F-4D97-AF65-F5344CB8AC3E}">
        <p14:creationId xmlns:p14="http://schemas.microsoft.com/office/powerpoint/2010/main" val="2412608637"/>
      </p:ext>
    </p:extLst>
  </p:cSld>
  <p:clrMapOvr>
    <a:masterClrMapping/>
  </p:clrMapOvr>
  <mc:AlternateContent xmlns:mc="http://schemas.openxmlformats.org/markup-compatibility/2006" xmlns:p14="http://schemas.microsoft.com/office/powerpoint/2010/main">
    <mc:Choice Requires="p14">
      <p:transition spd="slow" p14:dur="2000" advTm="24880"/>
    </mc:Choice>
    <mc:Fallback xmlns="">
      <p:transition spd="slow" advTm="24880"/>
    </mc:Fallback>
  </mc:AlternateContent>
  <p:extLst>
    <p:ext uri="{E180D4A7-C9FB-4DFB-919C-405C955672EB}">
      <p14:showEvtLst xmlns:p14="http://schemas.microsoft.com/office/powerpoint/2010/main">
        <p14:playEvt time="330" objId="6"/>
        <p14:stopEvt time="23530"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Introduction</a:t>
            </a:r>
            <a:endParaRPr lang="en-US" dirty="0"/>
          </a:p>
        </p:txBody>
      </p:sp>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460" y="2259839"/>
            <a:ext cx="809423" cy="809423"/>
          </a:xfrm>
          <a:prstGeom prst="rect">
            <a:avLst/>
          </a:prstGeom>
        </p:spPr>
      </p:pic>
      <p:sp>
        <p:nvSpPr>
          <p:cNvPr id="4" name="Object 3"/>
          <p:cNvSpPr/>
          <p:nvPr/>
        </p:nvSpPr>
        <p:spPr>
          <a:xfrm>
            <a:off x="325674" y="3451850"/>
            <a:ext cx="3729058" cy="2656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Vast amounts of healthcare data</a:t>
            </a:r>
            <a:endParaRPr lang="en-US" dirty="0"/>
          </a:p>
        </p:txBody>
      </p:sp>
      <p:sp>
        <p:nvSpPr>
          <p:cNvPr id="5" name="Object 4"/>
          <p:cNvSpPr/>
          <p:nvPr/>
        </p:nvSpPr>
        <p:spPr>
          <a:xfrm>
            <a:off x="325674" y="3787324"/>
            <a:ext cx="3729058" cy="93242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Healthcare operations generate huge volumes of time-series data from patient admissions, treatment outcomes, and payment transactions.</a:t>
            </a:r>
            <a:endParaRPr lang="en-US" dirty="0"/>
          </a:p>
        </p:txBody>
      </p:sp>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8100" y="2215199"/>
            <a:ext cx="895126" cy="895126"/>
          </a:xfrm>
          <a:prstGeom prst="rect">
            <a:avLst/>
          </a:prstGeom>
        </p:spPr>
      </p:pic>
      <p:sp>
        <p:nvSpPr>
          <p:cNvPr id="7" name="Object 6"/>
          <p:cNvSpPr/>
          <p:nvPr/>
        </p:nvSpPr>
        <p:spPr>
          <a:xfrm>
            <a:off x="4245660" y="3451850"/>
            <a:ext cx="3697633" cy="2656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Detecting operational anomalies</a:t>
            </a:r>
            <a:endParaRPr lang="en-US" dirty="0"/>
          </a:p>
        </p:txBody>
      </p:sp>
      <p:sp>
        <p:nvSpPr>
          <p:cNvPr id="8" name="Object 7"/>
          <p:cNvSpPr/>
          <p:nvPr/>
        </p:nvSpPr>
        <p:spPr>
          <a:xfrm>
            <a:off x="4245660" y="3787324"/>
            <a:ext cx="3697633" cy="699317"/>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Identifying unusual patterns and deviations in this data is crucial for improving operational efficiency, patient care, and fraud prevention.</a:t>
            </a:r>
            <a:endParaRPr lang="en-US" dirty="0"/>
          </a:p>
        </p:txBody>
      </p:sp>
      <p:pic>
        <p:nvPicPr>
          <p:cNvPr id="9" name="Object 8"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6998" y="2237517"/>
            <a:ext cx="809423" cy="866558"/>
          </a:xfrm>
          <a:prstGeom prst="rect">
            <a:avLst/>
          </a:prstGeom>
        </p:spPr>
      </p:pic>
      <p:sp>
        <p:nvSpPr>
          <p:cNvPr id="10" name="Object 9"/>
          <p:cNvSpPr/>
          <p:nvPr/>
        </p:nvSpPr>
        <p:spPr>
          <a:xfrm>
            <a:off x="8139458" y="3451850"/>
            <a:ext cx="3718583" cy="265641"/>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Leveraging machine learning</a:t>
            </a:r>
            <a:endParaRPr lang="en-US" dirty="0"/>
          </a:p>
        </p:txBody>
      </p:sp>
      <p:sp>
        <p:nvSpPr>
          <p:cNvPr id="11" name="Object 10"/>
          <p:cNvSpPr/>
          <p:nvPr/>
        </p:nvSpPr>
        <p:spPr>
          <a:xfrm>
            <a:off x="8139458" y="3787324"/>
            <a:ext cx="3718583" cy="932423"/>
          </a:xfrm>
          <a:prstGeom prst="rect">
            <a:avLst/>
          </a:prstGeom>
          <a:noFill/>
        </p:spPr>
        <p:txBody>
          <a:bodyPr wrap="square" lIns="0" tIns="0" rIns="0" bIns="0" rtlCol="0" anchor="t"/>
          <a:lstStyle/>
          <a:p>
            <a:pPr algn="ctr">
              <a:lnSpc>
                <a:spcPts val="1836"/>
              </a:lnSpc>
              <a:spcBef>
                <a:spcPts val="539"/>
              </a:spcBef>
              <a:buNone/>
            </a:pPr>
            <a:r>
              <a:rPr lang="en-US" sz="1275" kern="0" spc="26" dirty="0">
                <a:solidFill>
                  <a:srgbClr val="FFFFFF">
                    <a:alpha val="90000"/>
                  </a:srgbClr>
                </a:solidFill>
                <a:latin typeface="Lato" pitchFamily="34" charset="0"/>
                <a:ea typeface="Lato" pitchFamily="34" charset="-122"/>
                <a:cs typeface="Lato" pitchFamily="34" charset="-120"/>
              </a:rPr>
              <a:t>Advanced techniques like LSTM autoencoders can automatically detect anomalies in healthcare time-series data, providing valuable insights.</a:t>
            </a:r>
            <a:endParaRPr lang="en-US" dirty="0"/>
          </a:p>
        </p:txBody>
      </p:sp>
      <p:sp>
        <p:nvSpPr>
          <p:cNvPr id="12" name="Object 11"/>
          <p:cNvSpPr/>
          <p:nvPr/>
        </p:nvSpPr>
        <p:spPr>
          <a:xfrm>
            <a:off x="0" y="5580255"/>
            <a:ext cx="12188952" cy="1276031"/>
          </a:xfrm>
          <a:prstGeom prst="rect">
            <a:avLst/>
          </a:prstGeom>
          <a:solidFill>
            <a:srgbClr val="E6D69A"/>
          </a:solidFill>
        </p:spPr>
        <p:txBody>
          <a:bodyPr/>
          <a:lstStyle/>
          <a:p>
            <a:endParaRPr lang="en-US"/>
          </a:p>
        </p:txBody>
      </p:sp>
      <p:sp>
        <p:nvSpPr>
          <p:cNvPr id="13" name="Object 12"/>
          <p:cNvSpPr/>
          <p:nvPr/>
        </p:nvSpPr>
        <p:spPr>
          <a:xfrm>
            <a:off x="737805" y="5877638"/>
            <a:ext cx="10713344" cy="664203"/>
          </a:xfrm>
          <a:prstGeom prst="rect">
            <a:avLst/>
          </a:prstGeom>
          <a:noFill/>
        </p:spPr>
        <p:txBody>
          <a:bodyPr wrap="square" lIns="0" tIns="0" rIns="0" bIns="0" rtlCol="0" anchor="t"/>
          <a:lstStyle/>
          <a:p>
            <a:pPr algn="ctr">
              <a:lnSpc>
                <a:spcPts val="2616"/>
              </a:lnSpc>
              <a:buNone/>
            </a:pPr>
            <a:r>
              <a:rPr lang="en-US" sz="1913" kern="0" spc="38" dirty="0">
                <a:solidFill>
                  <a:srgbClr val="0F3332"/>
                </a:solidFill>
                <a:latin typeface="Lato" pitchFamily="34" charset="0"/>
                <a:ea typeface="Lato" pitchFamily="34" charset="-122"/>
                <a:cs typeface="Lato" pitchFamily="34" charset="-120"/>
              </a:rPr>
              <a:t>Effectively detecting anomalies in healthcare operations data is essential for driving operational improvements, enhancing patient outcomes, and ensuring financial integrity.</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022"/>
    </mc:Choice>
    <mc:Fallback xmlns="">
      <p:transition spd="slow" advTm="27022"/>
    </mc:Fallback>
  </mc:AlternateContent>
  <p:extLst>
    <p:ext uri="{E180D4A7-C9FB-4DFB-919C-405C955672EB}">
      <p14:showEvtLst xmlns:p14="http://schemas.microsoft.com/office/powerpoint/2010/main">
        <p14:playEvt time="256" objId="21"/>
        <p14:stopEvt time="27022" objId="21"/>
      </p14:showEvtLst>
    </p:ext>
  </p:extLs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167098" cy="5913546"/>
          </a:xfrm>
          <a:prstGeom prst="rect">
            <a:avLst/>
          </a:prstGeom>
          <a:solidFill>
            <a:srgbClr val="FFFFFF"/>
          </a:solidFill>
        </p:spPr>
        <p:txBody>
          <a:bodyPr/>
          <a:lstStyle/>
          <a:p>
            <a:endParaRPr lang="en-US"/>
          </a:p>
        </p:txBody>
      </p:sp>
      <p:pic>
        <p:nvPicPr>
          <p:cNvPr id="3" name="Object 2" descr="preencoded.png"/>
          <p:cNvPicPr>
            <a:picLocks noChangeAspect="1"/>
          </p:cNvPicPr>
          <p:nvPr/>
        </p:nvPicPr>
        <p:blipFill>
          <a:blip r:embed="rId4"/>
          <a:srcRect l="30654" t="-2806" r="30654" b="-2806"/>
          <a:stretch/>
        </p:blipFill>
        <p:spPr>
          <a:xfrm>
            <a:off x="476131" y="476131"/>
            <a:ext cx="4167098" cy="5913546"/>
          </a:xfrm>
          <a:prstGeom prst="rect">
            <a:avLst/>
          </a:prstGeom>
        </p:spPr>
      </p:pic>
      <p:sp>
        <p:nvSpPr>
          <p:cNvPr id="4" name="Object 3"/>
          <p:cNvSpPr/>
          <p:nvPr/>
        </p:nvSpPr>
        <p:spPr>
          <a:xfrm>
            <a:off x="4865582" y="2456836"/>
            <a:ext cx="7091494" cy="405604"/>
          </a:xfrm>
          <a:prstGeom prst="rect">
            <a:avLst/>
          </a:prstGeom>
          <a:noFill/>
        </p:spPr>
        <p:txBody>
          <a:bodyPr wrap="square" lIns="0" tIns="0" rIns="0" bIns="0" rtlCol="0" anchor="t"/>
          <a:lstStyle/>
          <a:p>
            <a:pPr algn="ctr">
              <a:lnSpc>
                <a:spcPts val="3195"/>
              </a:lnSpc>
              <a:buNone/>
            </a:pPr>
            <a:r>
              <a:rPr lang="en-US" sz="3000" b="1" dirty="0">
                <a:solidFill>
                  <a:srgbClr val="0F3332"/>
                </a:solidFill>
                <a:latin typeface="Roboto" pitchFamily="34" charset="0"/>
                <a:ea typeface="Roboto" pitchFamily="34" charset="-122"/>
                <a:cs typeface="Roboto" pitchFamily="34" charset="-120"/>
              </a:rPr>
              <a:t>Concept Overview</a:t>
            </a:r>
            <a:endParaRPr lang="en-US" dirty="0"/>
          </a:p>
        </p:txBody>
      </p:sp>
      <p:sp>
        <p:nvSpPr>
          <p:cNvPr id="5" name="Object 4"/>
          <p:cNvSpPr/>
          <p:nvPr/>
        </p:nvSpPr>
        <p:spPr>
          <a:xfrm>
            <a:off x="4865582" y="3000914"/>
            <a:ext cx="7091494" cy="1398139"/>
          </a:xfrm>
          <a:prstGeom prst="rect">
            <a:avLst/>
          </a:prstGeom>
          <a:noFill/>
        </p:spPr>
        <p:txBody>
          <a:bodyPr wrap="square" lIns="0" tIns="0" rIns="0" bIns="0" rtlCol="0" anchor="t"/>
          <a:lstStyle/>
          <a:p>
            <a:pPr algn="ctr">
              <a:lnSpc>
                <a:spcPts val="2204"/>
              </a:lnSpc>
              <a:spcBef>
                <a:spcPts val="1069"/>
              </a:spcBef>
              <a:buNone/>
            </a:pPr>
            <a:r>
              <a:rPr lang="en-US" sz="1530" kern="0" spc="31" dirty="0">
                <a:solidFill>
                  <a:srgbClr val="000000">
                    <a:alpha val="80000"/>
                  </a:srgbClr>
                </a:solidFill>
                <a:latin typeface="Lato" pitchFamily="34" charset="0"/>
                <a:ea typeface="Lato" pitchFamily="34" charset="-122"/>
                <a:cs typeface="Lato" pitchFamily="34" charset="-120"/>
              </a:rPr>
              <a:t>Time-Series Anomaly Detection is a powerful technique that identifies unexpected behaviors or deviations from normal patterns in time-series data. In the healthcare domain, these anomalies could represent a sudden spike in patient admissions, irregular payment activities, or other irregularities that require immediate attention.</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256"/>
    </mc:Choice>
    <mc:Fallback xmlns="">
      <p:transition spd="slow" advTm="20256"/>
    </mc:Fallback>
  </mc:AlternateContent>
  <p:extLst>
    <p:ext uri="{E180D4A7-C9FB-4DFB-919C-405C955672EB}">
      <p14:showEvtLst xmlns:p14="http://schemas.microsoft.com/office/powerpoint/2010/main">
        <p14:playEvt time="213" objId="8"/>
        <p14:stopEvt time="20189"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Relevant Trends</a:t>
            </a:r>
            <a:endParaRPr lang="en-US" dirty="0"/>
          </a:p>
        </p:txBody>
      </p:sp>
      <p:sp>
        <p:nvSpPr>
          <p:cNvPr id="3" name="Object 2"/>
          <p:cNvSpPr/>
          <p:nvPr/>
        </p:nvSpPr>
        <p:spPr>
          <a:xfrm>
            <a:off x="952262" y="1490290"/>
            <a:ext cx="5446938" cy="4874192"/>
          </a:xfrm>
          <a:prstGeom prst="rect">
            <a:avLst/>
          </a:prstGeom>
          <a:noFill/>
        </p:spPr>
        <p:txBody>
          <a:bodyPr wrap="square" lIns="0" tIns="0" rIns="0" bIns="0" rtlCol="0" anchor="t"/>
          <a:lstStyle/>
          <a:p>
            <a:pPr marL="242900" indent="-242900" algn="l">
              <a:lnSpc>
                <a:spcPts val="2983"/>
              </a:lnSpc>
              <a:buSzPct val="100000"/>
              <a:buChar char="•"/>
            </a:pPr>
            <a:r>
              <a:rPr lang="en-US" sz="2180" kern="0" spc="43" dirty="0">
                <a:solidFill>
                  <a:srgbClr val="0F3332"/>
                </a:solidFill>
                <a:latin typeface="Lato" pitchFamily="34" charset="0"/>
                <a:ea typeface="Lato" pitchFamily="34" charset="-122"/>
                <a:cs typeface="Lato" pitchFamily="34" charset="-120"/>
              </a:rPr>
              <a:t>Growing Data Complexity</a:t>
            </a:r>
          </a:p>
          <a:p>
            <a:pPr lvl="1" algn="l">
              <a:lnSpc>
                <a:spcPts val="2006"/>
              </a:lnSpc>
              <a:spcBef>
                <a:spcPts val="228"/>
              </a:spcBef>
              <a:buNone/>
            </a:pPr>
            <a:r>
              <a:rPr lang="en-US" sz="1393" kern="0" spc="28" dirty="0">
                <a:solidFill>
                  <a:srgbClr val="000000">
                    <a:alpha val="80000"/>
                  </a:srgbClr>
                </a:solidFill>
                <a:latin typeface="Lato" pitchFamily="34" charset="0"/>
                <a:ea typeface="Lato" pitchFamily="34" charset="-122"/>
                <a:cs typeface="Lato" pitchFamily="34" charset="-120"/>
              </a:rPr>
              <a:t>The increasing volume and complexity of healthcare data make manual monitoring impractical, driving the need for automated anomaly detection tools to manage data and provide actionable insights.</a:t>
            </a:r>
          </a:p>
          <a:p>
            <a:pPr marL="242900" indent="-242900" algn="l">
              <a:lnSpc>
                <a:spcPts val="2983"/>
              </a:lnSpc>
              <a:spcBef>
                <a:spcPts val="2292"/>
              </a:spcBef>
              <a:buSzPct val="100000"/>
              <a:buChar char="•"/>
            </a:pPr>
            <a:r>
              <a:rPr lang="en-US" sz="2180" kern="0" spc="43" dirty="0">
                <a:solidFill>
                  <a:srgbClr val="0F3332"/>
                </a:solidFill>
                <a:latin typeface="Lato" pitchFamily="34" charset="0"/>
                <a:ea typeface="Lato" pitchFamily="34" charset="-122"/>
                <a:cs typeface="Lato" pitchFamily="34" charset="-120"/>
              </a:rPr>
              <a:t>AI in Healthcare</a:t>
            </a:r>
          </a:p>
          <a:p>
            <a:pPr lvl="1" algn="l">
              <a:lnSpc>
                <a:spcPts val="2006"/>
              </a:lnSpc>
              <a:spcBef>
                <a:spcPts val="228"/>
              </a:spcBef>
              <a:buNone/>
            </a:pPr>
            <a:r>
              <a:rPr lang="en-US" sz="1393" kern="0" spc="28" dirty="0">
                <a:solidFill>
                  <a:srgbClr val="000000">
                    <a:alpha val="80000"/>
                  </a:srgbClr>
                </a:solidFill>
                <a:latin typeface="Lato" pitchFamily="34" charset="0"/>
                <a:ea typeface="Lato" pitchFamily="34" charset="-122"/>
                <a:cs typeface="Lato" pitchFamily="34" charset="-120"/>
              </a:rPr>
              <a:t>AI, particularly in pattern recognition and predictive analytics, is revolutionizing healthcare operations, with advanced techniques like outlying aspect mining providing deeper insights into detected anomalies.</a:t>
            </a:r>
          </a:p>
          <a:p>
            <a:pPr marL="242900" indent="-242900" algn="l">
              <a:lnSpc>
                <a:spcPts val="2983"/>
              </a:lnSpc>
              <a:spcBef>
                <a:spcPts val="2292"/>
              </a:spcBef>
              <a:buSzPct val="100000"/>
              <a:buChar char="•"/>
            </a:pPr>
            <a:r>
              <a:rPr lang="en-US" sz="2180" kern="0" spc="43" dirty="0">
                <a:solidFill>
                  <a:srgbClr val="0F3332"/>
                </a:solidFill>
                <a:latin typeface="Lato" pitchFamily="34" charset="0"/>
                <a:ea typeface="Lato" pitchFamily="34" charset="-122"/>
                <a:cs typeface="Lato" pitchFamily="34" charset="-120"/>
              </a:rPr>
              <a:t>Focus on Patient Outcomes</a:t>
            </a:r>
          </a:p>
          <a:p>
            <a:pPr lvl="1" algn="l">
              <a:lnSpc>
                <a:spcPts val="2006"/>
              </a:lnSpc>
              <a:spcBef>
                <a:spcPts val="228"/>
              </a:spcBef>
              <a:buNone/>
            </a:pPr>
            <a:r>
              <a:rPr lang="en-US" sz="1393" kern="0" spc="28" dirty="0">
                <a:solidFill>
                  <a:srgbClr val="000000">
                    <a:alpha val="80000"/>
                  </a:srgbClr>
                </a:solidFill>
                <a:latin typeface="Lato" pitchFamily="34" charset="0"/>
                <a:ea typeface="Lato" pitchFamily="34" charset="-122"/>
                <a:cs typeface="Lato" pitchFamily="34" charset="-120"/>
              </a:rPr>
              <a:t>There is a growing emphasis on improving patient outcomes through data-driven insights, and detecting anomalies in patient treatment and outcomes can help identify potential risks early.</a:t>
            </a:r>
            <a:endParaRPr lang="en-US" dirty="0"/>
          </a:p>
        </p:txBody>
      </p:sp>
      <p:sp>
        <p:nvSpPr>
          <p:cNvPr id="4" name="Object 3"/>
          <p:cNvSpPr/>
          <p:nvPr/>
        </p:nvSpPr>
        <p:spPr>
          <a:xfrm>
            <a:off x="6284928" y="1490290"/>
            <a:ext cx="5446938" cy="3529221"/>
          </a:xfrm>
          <a:prstGeom prst="rect">
            <a:avLst/>
          </a:prstGeom>
          <a:noFill/>
        </p:spPr>
        <p:txBody>
          <a:bodyPr wrap="square" lIns="0" tIns="0" rIns="0" bIns="0" rtlCol="0" anchor="t"/>
          <a:lstStyle/>
          <a:p>
            <a:pPr marL="242900" indent="-242900" algn="l">
              <a:lnSpc>
                <a:spcPts val="2983"/>
              </a:lnSpc>
              <a:buSzPct val="100000"/>
              <a:buChar char="•"/>
            </a:pPr>
            <a:r>
              <a:rPr lang="en-US" sz="2180" kern="0" spc="43" dirty="0">
                <a:solidFill>
                  <a:srgbClr val="0F3332"/>
                </a:solidFill>
                <a:latin typeface="Lato" pitchFamily="34" charset="0"/>
                <a:ea typeface="Lato" pitchFamily="34" charset="-122"/>
                <a:cs typeface="Lato" pitchFamily="34" charset="-120"/>
              </a:rPr>
              <a:t>Fraud Prevention</a:t>
            </a:r>
          </a:p>
          <a:p>
            <a:pPr lvl="1" algn="l">
              <a:lnSpc>
                <a:spcPts val="2006"/>
              </a:lnSpc>
              <a:spcBef>
                <a:spcPts val="228"/>
              </a:spcBef>
              <a:buNone/>
            </a:pPr>
            <a:r>
              <a:rPr lang="en-US" sz="1393" kern="0" spc="28" dirty="0">
                <a:solidFill>
                  <a:srgbClr val="000000">
                    <a:alpha val="80000"/>
                  </a:srgbClr>
                </a:solidFill>
                <a:latin typeface="Lato" pitchFamily="34" charset="0"/>
                <a:ea typeface="Lato" pitchFamily="34" charset="-122"/>
                <a:cs typeface="Lato" pitchFamily="34" charset="-120"/>
              </a:rPr>
              <a:t>Anomaly detection is increasingly used to identify fraudulent activities in healthcare payments, and the ability to explain anomalies enhances the effectiveness of fraud detection systems.</a:t>
            </a:r>
          </a:p>
          <a:p>
            <a:pPr marL="242900" indent="-242900" algn="l">
              <a:lnSpc>
                <a:spcPts val="2983"/>
              </a:lnSpc>
              <a:spcBef>
                <a:spcPts val="2292"/>
              </a:spcBef>
              <a:buSzPct val="100000"/>
              <a:buChar char="•"/>
            </a:pPr>
            <a:r>
              <a:rPr lang="en-US" sz="2180" kern="0" spc="43" dirty="0">
                <a:solidFill>
                  <a:srgbClr val="0F3332"/>
                </a:solidFill>
                <a:latin typeface="Lato" pitchFamily="34" charset="0"/>
                <a:ea typeface="Lato" pitchFamily="34" charset="-122"/>
                <a:cs typeface="Lato" pitchFamily="34" charset="-120"/>
              </a:rPr>
              <a:t>Advanced Anomaly Detection Techniques</a:t>
            </a:r>
          </a:p>
          <a:p>
            <a:pPr lvl="1" algn="l">
              <a:lnSpc>
                <a:spcPts val="2006"/>
              </a:lnSpc>
              <a:spcBef>
                <a:spcPts val="228"/>
              </a:spcBef>
              <a:buNone/>
            </a:pPr>
            <a:r>
              <a:rPr lang="en-US" sz="1393" kern="0" spc="28" dirty="0">
                <a:solidFill>
                  <a:srgbClr val="000000">
                    <a:alpha val="80000"/>
                  </a:srgbClr>
                </a:solidFill>
                <a:latin typeface="Lato" pitchFamily="34" charset="0"/>
                <a:ea typeface="Lato" pitchFamily="34" charset="-122"/>
                <a:cs typeface="Lato" pitchFamily="34" charset="-120"/>
              </a:rPr>
              <a:t>Modern approaches to anomaly detection focus not only on identifying anomalies but also on explaining why certain data points are considered anomalous, improving decision-making in healthcare operations.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303"/>
    </mc:Choice>
    <mc:Fallback xmlns="">
      <p:transition spd="slow" advTm="50303"/>
    </mc:Fallback>
  </mc:AlternateContent>
  <p:extLst>
    <p:ext uri="{E180D4A7-C9FB-4DFB-919C-405C955672EB}">
      <p14:showEvtLst xmlns:p14="http://schemas.microsoft.com/office/powerpoint/2010/main">
        <p14:playEvt time="69" objId="6"/>
        <p14:stopEvt time="49300"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95226" y="414234"/>
            <a:ext cx="12188952" cy="405604"/>
          </a:xfrm>
          <a:prstGeom prst="rect">
            <a:avLst/>
          </a:prstGeom>
          <a:noFill/>
        </p:spPr>
        <p:txBody>
          <a:bodyPr wrap="square" lIns="0" tIns="0" rIns="0" bIns="0" rtlCol="0" anchor="t"/>
          <a:lstStyle/>
          <a:p>
            <a:pPr algn="ctr">
              <a:lnSpc>
                <a:spcPts val="3195"/>
              </a:lnSpc>
              <a:buNone/>
            </a:pPr>
            <a:r>
              <a:rPr lang="en-US" sz="3000" b="1" dirty="0">
                <a:solidFill>
                  <a:srgbClr val="FFFFFF"/>
                </a:solidFill>
                <a:latin typeface="Roboto" pitchFamily="34" charset="0"/>
                <a:ea typeface="Roboto" pitchFamily="34" charset="-122"/>
                <a:cs typeface="Roboto" pitchFamily="34" charset="-120"/>
              </a:rPr>
              <a:t>Opportunities</a:t>
            </a:r>
            <a:endParaRPr lang="en-US" dirty="0"/>
          </a:p>
        </p:txBody>
      </p:sp>
      <p:sp>
        <p:nvSpPr>
          <p:cNvPr id="3" name="Object 2"/>
          <p:cNvSpPr/>
          <p:nvPr/>
        </p:nvSpPr>
        <p:spPr>
          <a:xfrm>
            <a:off x="476131" y="1514096"/>
            <a:ext cx="5523119" cy="2337803"/>
          </a:xfrm>
          <a:prstGeom prst="rect">
            <a:avLst/>
          </a:prstGeom>
          <a:noFill/>
          <a:ln w="25400">
            <a:solidFill>
              <a:srgbClr val="DC582A"/>
            </a:solidFill>
            <a:prstDash val="solid"/>
            <a:miter lim="800000"/>
          </a:ln>
        </p:spPr>
        <p:txBody>
          <a:bodyPr/>
          <a:lstStyle/>
          <a:p>
            <a:endParaRPr lang="en-US"/>
          </a:p>
        </p:txBody>
      </p:sp>
      <p:sp>
        <p:nvSpPr>
          <p:cNvPr id="4" name="Object 3"/>
          <p:cNvSpPr/>
          <p:nvPr/>
        </p:nvSpPr>
        <p:spPr>
          <a:xfrm>
            <a:off x="761810" y="1705144"/>
            <a:ext cx="5551687" cy="376342"/>
          </a:xfrm>
          <a:prstGeom prst="rect">
            <a:avLst/>
          </a:prstGeom>
          <a:noFill/>
        </p:spPr>
        <p:txBody>
          <a:bodyPr wrap="square" lIns="0" tIns="0" rIns="0" bIns="0" rtlCol="0" anchor="t"/>
          <a:lstStyle/>
          <a:p>
            <a:pPr algn="l">
              <a:lnSpc>
                <a:spcPts val="2966"/>
              </a:lnSpc>
              <a:buNone/>
            </a:pPr>
            <a:r>
              <a:rPr lang="en-US" sz="2167" kern="0" spc="43" dirty="0">
                <a:solidFill>
                  <a:srgbClr val="FFFFFF"/>
                </a:solidFill>
                <a:latin typeface="Lato" pitchFamily="34" charset="0"/>
                <a:ea typeface="Lato" pitchFamily="34" charset="-122"/>
                <a:cs typeface="Lato" pitchFamily="34" charset="-120"/>
              </a:rPr>
              <a:t>Enhanced Operational Efficiency</a:t>
            </a:r>
            <a:endParaRPr lang="en-US" dirty="0"/>
          </a:p>
        </p:txBody>
      </p:sp>
      <p:sp>
        <p:nvSpPr>
          <p:cNvPr id="5" name="Object 4"/>
          <p:cNvSpPr/>
          <p:nvPr/>
        </p:nvSpPr>
        <p:spPr>
          <a:xfrm>
            <a:off x="761811" y="2206569"/>
            <a:ext cx="5237440" cy="1165330"/>
          </a:xfrm>
          <a:prstGeom prst="rect">
            <a:avLst/>
          </a:prstGeom>
          <a:noFill/>
        </p:spPr>
        <p:txBody>
          <a:bodyPr wrap="square" lIns="0" tIns="0" rIns="0" bIns="0" rtlCol="0" anchor="t"/>
          <a:lstStyle/>
          <a:p>
            <a:pPr algn="l">
              <a:lnSpc>
                <a:spcPts val="2295"/>
              </a:lnSpc>
              <a:spcBef>
                <a:spcPts val="966"/>
              </a:spcBef>
              <a:buNone/>
            </a:pPr>
            <a:r>
              <a:rPr lang="en-US" sz="1594" kern="0" spc="32" dirty="0">
                <a:solidFill>
                  <a:srgbClr val="FFFFFF">
                    <a:alpha val="90000"/>
                  </a:srgbClr>
                </a:solidFill>
                <a:latin typeface="Lato" pitchFamily="34" charset="0"/>
                <a:ea typeface="Lato" pitchFamily="34" charset="-122"/>
                <a:cs typeface="Lato" pitchFamily="34" charset="-120"/>
              </a:rPr>
              <a:t>Implementing time-series anomaly detection with outlying aspect mining can identify inefficiencies and explain their root causes, such as delays in patient processing, allowing for streamlined operations.</a:t>
            </a:r>
            <a:endParaRPr lang="en-US" dirty="0"/>
          </a:p>
        </p:txBody>
      </p:sp>
      <p:sp>
        <p:nvSpPr>
          <p:cNvPr id="6" name="Object 5"/>
          <p:cNvSpPr/>
          <p:nvPr/>
        </p:nvSpPr>
        <p:spPr>
          <a:xfrm>
            <a:off x="6189702" y="1514096"/>
            <a:ext cx="5523119" cy="2337803"/>
          </a:xfrm>
          <a:prstGeom prst="rect">
            <a:avLst/>
          </a:prstGeom>
          <a:noFill/>
          <a:ln w="25400">
            <a:solidFill>
              <a:srgbClr val="DC582A"/>
            </a:solidFill>
            <a:prstDash val="solid"/>
            <a:miter lim="800000"/>
          </a:ln>
        </p:spPr>
        <p:txBody>
          <a:bodyPr/>
          <a:lstStyle/>
          <a:p>
            <a:endParaRPr lang="en-US"/>
          </a:p>
        </p:txBody>
      </p:sp>
      <p:sp>
        <p:nvSpPr>
          <p:cNvPr id="7" name="Object 6"/>
          <p:cNvSpPr/>
          <p:nvPr/>
        </p:nvSpPr>
        <p:spPr>
          <a:xfrm>
            <a:off x="6475381" y="1705144"/>
            <a:ext cx="5551687" cy="376342"/>
          </a:xfrm>
          <a:prstGeom prst="rect">
            <a:avLst/>
          </a:prstGeom>
          <a:noFill/>
        </p:spPr>
        <p:txBody>
          <a:bodyPr wrap="square" lIns="0" tIns="0" rIns="0" bIns="0" rtlCol="0" anchor="t"/>
          <a:lstStyle/>
          <a:p>
            <a:pPr algn="l">
              <a:lnSpc>
                <a:spcPts val="2966"/>
              </a:lnSpc>
              <a:buNone/>
            </a:pPr>
            <a:r>
              <a:rPr lang="en-US" sz="2167" kern="0" spc="43" dirty="0">
                <a:solidFill>
                  <a:srgbClr val="FFFFFF"/>
                </a:solidFill>
                <a:latin typeface="Lato" pitchFamily="34" charset="0"/>
                <a:ea typeface="Lato" pitchFamily="34" charset="-122"/>
                <a:cs typeface="Lato" pitchFamily="34" charset="-120"/>
              </a:rPr>
              <a:t>Proactive Patient Care</a:t>
            </a:r>
            <a:endParaRPr lang="en-US" dirty="0"/>
          </a:p>
        </p:txBody>
      </p:sp>
      <p:sp>
        <p:nvSpPr>
          <p:cNvPr id="8" name="Object 7"/>
          <p:cNvSpPr/>
          <p:nvPr/>
        </p:nvSpPr>
        <p:spPr>
          <a:xfrm>
            <a:off x="6475381" y="2206569"/>
            <a:ext cx="5551687" cy="1165330"/>
          </a:xfrm>
          <a:prstGeom prst="rect">
            <a:avLst/>
          </a:prstGeom>
          <a:noFill/>
        </p:spPr>
        <p:txBody>
          <a:bodyPr wrap="square" lIns="0" tIns="0" rIns="0" bIns="0" rtlCol="0" anchor="t"/>
          <a:lstStyle/>
          <a:p>
            <a:pPr algn="l">
              <a:lnSpc>
                <a:spcPts val="2295"/>
              </a:lnSpc>
              <a:spcBef>
                <a:spcPts val="966"/>
              </a:spcBef>
              <a:buNone/>
            </a:pPr>
            <a:r>
              <a:rPr lang="en-US" sz="1594" kern="0" spc="32" dirty="0">
                <a:solidFill>
                  <a:srgbClr val="FFFFFF">
                    <a:alpha val="90000"/>
                  </a:srgbClr>
                </a:solidFill>
                <a:latin typeface="Lato" pitchFamily="34" charset="0"/>
                <a:ea typeface="Lato" pitchFamily="34" charset="-122"/>
                <a:cs typeface="Lato" pitchFamily="34" charset="-120"/>
              </a:rPr>
              <a:t>Detecting anomalies in patient data and understanding contributing factors enables earlier interventions, potentially preventing adverse outcomes and improving overall patient care.</a:t>
            </a:r>
            <a:endParaRPr lang="en-US" dirty="0"/>
          </a:p>
        </p:txBody>
      </p:sp>
      <p:sp>
        <p:nvSpPr>
          <p:cNvPr id="9" name="Object 8"/>
          <p:cNvSpPr/>
          <p:nvPr/>
        </p:nvSpPr>
        <p:spPr>
          <a:xfrm>
            <a:off x="476131" y="4042352"/>
            <a:ext cx="5523119" cy="2337803"/>
          </a:xfrm>
          <a:prstGeom prst="rect">
            <a:avLst/>
          </a:prstGeom>
          <a:noFill/>
          <a:ln w="25400">
            <a:solidFill>
              <a:srgbClr val="DC582A"/>
            </a:solidFill>
            <a:prstDash val="solid"/>
            <a:miter lim="800000"/>
          </a:ln>
        </p:spPr>
        <p:txBody>
          <a:bodyPr/>
          <a:lstStyle/>
          <a:p>
            <a:endParaRPr lang="en-US"/>
          </a:p>
        </p:txBody>
      </p:sp>
      <p:sp>
        <p:nvSpPr>
          <p:cNvPr id="10" name="Object 9"/>
          <p:cNvSpPr/>
          <p:nvPr/>
        </p:nvSpPr>
        <p:spPr>
          <a:xfrm>
            <a:off x="761810" y="4233399"/>
            <a:ext cx="5551687" cy="376342"/>
          </a:xfrm>
          <a:prstGeom prst="rect">
            <a:avLst/>
          </a:prstGeom>
          <a:noFill/>
        </p:spPr>
        <p:txBody>
          <a:bodyPr wrap="square" lIns="0" tIns="0" rIns="0" bIns="0" rtlCol="0" anchor="t"/>
          <a:lstStyle/>
          <a:p>
            <a:pPr algn="l">
              <a:lnSpc>
                <a:spcPts val="2966"/>
              </a:lnSpc>
              <a:buNone/>
            </a:pPr>
            <a:r>
              <a:rPr lang="en-US" sz="2167" kern="0" spc="43" dirty="0">
                <a:solidFill>
                  <a:srgbClr val="FFFFFF"/>
                </a:solidFill>
                <a:latin typeface="Lato" pitchFamily="34" charset="0"/>
                <a:ea typeface="Lato" pitchFamily="34" charset="-122"/>
                <a:cs typeface="Lato" pitchFamily="34" charset="-120"/>
              </a:rPr>
              <a:t>Fraud Detection and Prevention</a:t>
            </a:r>
            <a:endParaRPr lang="en-US" dirty="0"/>
          </a:p>
        </p:txBody>
      </p:sp>
      <p:sp>
        <p:nvSpPr>
          <p:cNvPr id="11" name="Object 10"/>
          <p:cNvSpPr/>
          <p:nvPr/>
        </p:nvSpPr>
        <p:spPr>
          <a:xfrm>
            <a:off x="761811" y="4734825"/>
            <a:ext cx="5237440" cy="1165330"/>
          </a:xfrm>
          <a:prstGeom prst="rect">
            <a:avLst/>
          </a:prstGeom>
          <a:noFill/>
        </p:spPr>
        <p:txBody>
          <a:bodyPr wrap="square" lIns="0" tIns="0" rIns="0" bIns="0" rtlCol="0" anchor="t"/>
          <a:lstStyle/>
          <a:p>
            <a:pPr algn="l">
              <a:lnSpc>
                <a:spcPts val="2295"/>
              </a:lnSpc>
              <a:spcBef>
                <a:spcPts val="966"/>
              </a:spcBef>
              <a:buNone/>
            </a:pPr>
            <a:r>
              <a:rPr lang="en-US" sz="1594" kern="0" spc="32" dirty="0">
                <a:solidFill>
                  <a:srgbClr val="FFFFFF">
                    <a:alpha val="90000"/>
                  </a:srgbClr>
                </a:solidFill>
                <a:latin typeface="Lato" pitchFamily="34" charset="0"/>
                <a:ea typeface="Lato" pitchFamily="34" charset="-122"/>
                <a:cs typeface="Lato" pitchFamily="34" charset="-120"/>
              </a:rPr>
              <a:t>Anomaly detection, combined with outlying aspect mining, can identify fraudulent activities in real-time, reducing financial losses and ensuring compliance with regulatory standards.</a:t>
            </a:r>
            <a:endParaRPr lang="en-US" dirty="0"/>
          </a:p>
        </p:txBody>
      </p:sp>
      <p:sp>
        <p:nvSpPr>
          <p:cNvPr id="12" name="Object 11"/>
          <p:cNvSpPr/>
          <p:nvPr/>
        </p:nvSpPr>
        <p:spPr>
          <a:xfrm>
            <a:off x="6189702" y="4042352"/>
            <a:ext cx="5523119" cy="2337803"/>
          </a:xfrm>
          <a:prstGeom prst="rect">
            <a:avLst/>
          </a:prstGeom>
          <a:noFill/>
          <a:ln w="25400">
            <a:solidFill>
              <a:srgbClr val="DC582A"/>
            </a:solidFill>
            <a:prstDash val="solid"/>
            <a:miter lim="800000"/>
          </a:ln>
        </p:spPr>
        <p:txBody>
          <a:bodyPr/>
          <a:lstStyle/>
          <a:p>
            <a:endParaRPr lang="en-US"/>
          </a:p>
        </p:txBody>
      </p:sp>
      <p:sp>
        <p:nvSpPr>
          <p:cNvPr id="13" name="Object 12"/>
          <p:cNvSpPr/>
          <p:nvPr/>
        </p:nvSpPr>
        <p:spPr>
          <a:xfrm>
            <a:off x="6475381" y="4233399"/>
            <a:ext cx="5551687" cy="376342"/>
          </a:xfrm>
          <a:prstGeom prst="rect">
            <a:avLst/>
          </a:prstGeom>
          <a:noFill/>
        </p:spPr>
        <p:txBody>
          <a:bodyPr wrap="square" lIns="0" tIns="0" rIns="0" bIns="0" rtlCol="0" anchor="t"/>
          <a:lstStyle/>
          <a:p>
            <a:pPr algn="l">
              <a:lnSpc>
                <a:spcPts val="2966"/>
              </a:lnSpc>
              <a:buNone/>
            </a:pPr>
            <a:r>
              <a:rPr lang="en-US" sz="2167" kern="0" spc="43" dirty="0">
                <a:solidFill>
                  <a:srgbClr val="FFFFFF"/>
                </a:solidFill>
                <a:latin typeface="Lato" pitchFamily="34" charset="0"/>
                <a:ea typeface="Lato" pitchFamily="34" charset="-122"/>
                <a:cs typeface="Lato" pitchFamily="34" charset="-120"/>
              </a:rPr>
              <a:t>Data-Driven Decision Making</a:t>
            </a:r>
            <a:endParaRPr lang="en-US" dirty="0"/>
          </a:p>
        </p:txBody>
      </p:sp>
      <p:sp>
        <p:nvSpPr>
          <p:cNvPr id="14" name="Object 13"/>
          <p:cNvSpPr/>
          <p:nvPr/>
        </p:nvSpPr>
        <p:spPr>
          <a:xfrm>
            <a:off x="6475382" y="4734825"/>
            <a:ext cx="5054768" cy="1165330"/>
          </a:xfrm>
          <a:prstGeom prst="rect">
            <a:avLst/>
          </a:prstGeom>
          <a:noFill/>
        </p:spPr>
        <p:txBody>
          <a:bodyPr wrap="square" lIns="0" tIns="0" rIns="0" bIns="0" rtlCol="0" anchor="t"/>
          <a:lstStyle/>
          <a:p>
            <a:pPr algn="l">
              <a:lnSpc>
                <a:spcPts val="2295"/>
              </a:lnSpc>
              <a:spcBef>
                <a:spcPts val="966"/>
              </a:spcBef>
              <a:buNone/>
            </a:pPr>
            <a:r>
              <a:rPr lang="en-US" sz="1594" kern="0" spc="32" dirty="0">
                <a:solidFill>
                  <a:srgbClr val="FFFFFF">
                    <a:alpha val="90000"/>
                  </a:srgbClr>
                </a:solidFill>
                <a:latin typeface="Lato" pitchFamily="34" charset="0"/>
                <a:ea typeface="Lato" pitchFamily="34" charset="-122"/>
                <a:cs typeface="Lato" pitchFamily="34" charset="-120"/>
              </a:rPr>
              <a:t>Time-series anomaly detection provides healthcare organizations with actionable insights, enabling informed decisions that improve service quality and operational resilience.</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928"/>
    </mc:Choice>
    <mc:Fallback xmlns="">
      <p:transition spd="slow" advTm="45928"/>
    </mc:Fallback>
  </mc:AlternateContent>
  <p:extLst>
    <p:ext uri="{E180D4A7-C9FB-4DFB-919C-405C955672EB}">
      <p14:showEvtLst xmlns:p14="http://schemas.microsoft.com/office/powerpoint/2010/main">
        <p14:playEvt time="105" objId="15"/>
        <p14:stopEvt time="45521" objId="15"/>
      </p14:showEvtLst>
    </p:ext>
  </p:extLs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3228168"/>
            <a:ext cx="3142464" cy="405604"/>
          </a:xfrm>
          <a:prstGeom prst="rect">
            <a:avLst/>
          </a:prstGeom>
          <a:noFill/>
        </p:spPr>
        <p:txBody>
          <a:bodyPr wrap="square" lIns="0" tIns="0" rIns="0" bIns="0" rtlCol="0" anchor="t"/>
          <a:lstStyle/>
          <a:p>
            <a:pPr algn="l">
              <a:lnSpc>
                <a:spcPts val="3195"/>
              </a:lnSpc>
              <a:buNone/>
            </a:pPr>
            <a:r>
              <a:rPr lang="en-US" sz="3000" b="1" dirty="0">
                <a:solidFill>
                  <a:srgbClr val="FFFFFF"/>
                </a:solidFill>
                <a:latin typeface="Roboto" pitchFamily="34" charset="0"/>
                <a:ea typeface="Roboto" pitchFamily="34" charset="-122"/>
                <a:cs typeface="Roboto" pitchFamily="34" charset="-120"/>
              </a:rPr>
              <a:t>Threats</a:t>
            </a:r>
            <a:endParaRPr lang="en-US" dirty="0"/>
          </a:p>
        </p:txBody>
      </p:sp>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5656" y="1180805"/>
            <a:ext cx="2847263" cy="1066533"/>
          </a:xfrm>
          <a:prstGeom prst="rect">
            <a:avLst/>
          </a:prstGeom>
        </p:spPr>
      </p:pic>
      <p:sp>
        <p:nvSpPr>
          <p:cNvPr id="4" name="Object 3"/>
          <p:cNvSpPr/>
          <p:nvPr/>
        </p:nvSpPr>
        <p:spPr>
          <a:xfrm>
            <a:off x="4475631" y="1529769"/>
            <a:ext cx="2266175" cy="354222"/>
          </a:xfrm>
          <a:prstGeom prst="rect">
            <a:avLst/>
          </a:prstGeom>
          <a:noFill/>
        </p:spPr>
        <p:txBody>
          <a:bodyPr wrap="square" lIns="0" tIns="0" rIns="0" bIns="0" rtlCol="0" anchor="ctr"/>
          <a:lstStyle/>
          <a:p>
            <a:pPr algn="l">
              <a:lnSpc>
                <a:spcPts val="2791"/>
              </a:lnSpc>
              <a:buNone/>
            </a:pPr>
            <a:r>
              <a:rPr lang="en-US" sz="2040" kern="0" spc="41" dirty="0">
                <a:solidFill>
                  <a:srgbClr val="FFFFFF"/>
                </a:solidFill>
                <a:latin typeface="Lato" pitchFamily="34" charset="0"/>
                <a:ea typeface="Lato" pitchFamily="34" charset="-122"/>
                <a:cs typeface="Lato" pitchFamily="34" charset="-120"/>
              </a:rPr>
              <a:t>False Positives</a:t>
            </a:r>
            <a:endParaRPr lang="en-US" dirty="0"/>
          </a:p>
        </p:txBody>
      </p:sp>
      <p:pic>
        <p:nvPicPr>
          <p:cNvPr id="5" name="Object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5656" y="2323518"/>
            <a:ext cx="4523244" cy="1066533"/>
          </a:xfrm>
          <a:prstGeom prst="rect">
            <a:avLst/>
          </a:prstGeom>
        </p:spPr>
      </p:pic>
      <p:sp>
        <p:nvSpPr>
          <p:cNvPr id="6" name="Object 5"/>
          <p:cNvSpPr/>
          <p:nvPr/>
        </p:nvSpPr>
        <p:spPr>
          <a:xfrm>
            <a:off x="4475631" y="2672483"/>
            <a:ext cx="3917933" cy="354222"/>
          </a:xfrm>
          <a:prstGeom prst="rect">
            <a:avLst/>
          </a:prstGeom>
          <a:noFill/>
        </p:spPr>
        <p:txBody>
          <a:bodyPr wrap="square" lIns="0" tIns="0" rIns="0" bIns="0" rtlCol="0" anchor="ctr"/>
          <a:lstStyle/>
          <a:p>
            <a:pPr algn="l">
              <a:lnSpc>
                <a:spcPts val="2791"/>
              </a:lnSpc>
              <a:buNone/>
            </a:pPr>
            <a:r>
              <a:rPr lang="en-US" sz="2040" kern="0" spc="41" dirty="0">
                <a:solidFill>
                  <a:srgbClr val="FFFFFF"/>
                </a:solidFill>
                <a:latin typeface="Lato" pitchFamily="34" charset="0"/>
                <a:ea typeface="Lato" pitchFamily="34" charset="-122"/>
                <a:cs typeface="Lato" pitchFamily="34" charset="-120"/>
              </a:rPr>
              <a:t>Data Privacy Concerns</a:t>
            </a:r>
            <a:endParaRPr lang="en-US" dirty="0"/>
          </a:p>
        </p:txBody>
      </p:sp>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75656" y="3466233"/>
            <a:ext cx="6618220" cy="1066533"/>
          </a:xfrm>
          <a:prstGeom prst="rect">
            <a:avLst/>
          </a:prstGeom>
        </p:spPr>
      </p:pic>
      <p:sp>
        <p:nvSpPr>
          <p:cNvPr id="8" name="Object 7"/>
          <p:cNvSpPr/>
          <p:nvPr/>
        </p:nvSpPr>
        <p:spPr>
          <a:xfrm>
            <a:off x="4475631" y="3815198"/>
            <a:ext cx="5982685" cy="354222"/>
          </a:xfrm>
          <a:prstGeom prst="rect">
            <a:avLst/>
          </a:prstGeom>
          <a:noFill/>
        </p:spPr>
        <p:txBody>
          <a:bodyPr wrap="square" lIns="0" tIns="0" rIns="0" bIns="0" rtlCol="0" anchor="ctr"/>
          <a:lstStyle/>
          <a:p>
            <a:pPr algn="l">
              <a:lnSpc>
                <a:spcPts val="2791"/>
              </a:lnSpc>
              <a:buNone/>
            </a:pPr>
            <a:r>
              <a:rPr lang="en-US" sz="2040" kern="0" spc="41" dirty="0">
                <a:solidFill>
                  <a:srgbClr val="FFFFFF"/>
                </a:solidFill>
                <a:latin typeface="Lato" pitchFamily="34" charset="0"/>
                <a:ea typeface="Lato" pitchFamily="34" charset="-122"/>
                <a:cs typeface="Lato" pitchFamily="34" charset="-120"/>
              </a:rPr>
              <a:t>Implementation Complexity</a:t>
            </a:r>
            <a:endParaRPr lang="en-US" dirty="0"/>
          </a:p>
        </p:txBody>
      </p:sp>
      <p:pic>
        <p:nvPicPr>
          <p:cNvPr id="9" name="Object 8"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75656" y="4608948"/>
            <a:ext cx="7456210" cy="1076056"/>
          </a:xfrm>
          <a:prstGeom prst="rect">
            <a:avLst/>
          </a:prstGeom>
        </p:spPr>
      </p:pic>
      <p:sp>
        <p:nvSpPr>
          <p:cNvPr id="10" name="Object 9"/>
          <p:cNvSpPr/>
          <p:nvPr/>
        </p:nvSpPr>
        <p:spPr>
          <a:xfrm>
            <a:off x="4475631" y="4957912"/>
            <a:ext cx="6808672" cy="354222"/>
          </a:xfrm>
          <a:prstGeom prst="rect">
            <a:avLst/>
          </a:prstGeom>
          <a:noFill/>
        </p:spPr>
        <p:txBody>
          <a:bodyPr wrap="square" lIns="0" tIns="0" rIns="0" bIns="0" rtlCol="0" anchor="ctr"/>
          <a:lstStyle/>
          <a:p>
            <a:pPr algn="l">
              <a:lnSpc>
                <a:spcPts val="2791"/>
              </a:lnSpc>
              <a:buNone/>
            </a:pPr>
            <a:r>
              <a:rPr lang="en-US" sz="2040" kern="0" spc="41" dirty="0">
                <a:solidFill>
                  <a:srgbClr val="FFFFFF"/>
                </a:solidFill>
                <a:latin typeface="Lato" pitchFamily="34" charset="0"/>
                <a:ea typeface="Lato" pitchFamily="34" charset="-122"/>
                <a:cs typeface="Lato" pitchFamily="34" charset="-120"/>
              </a:rPr>
              <a:t>Dependence on Data Quality</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1507"/>
    </mc:Choice>
    <mc:Fallback xmlns="">
      <p:transition spd="slow" advTm="31507"/>
    </mc:Fallback>
  </mc:AlternateContent>
  <p:extLst>
    <p:ext uri="{E180D4A7-C9FB-4DFB-919C-405C955672EB}">
      <p14:showEvtLst xmlns:p14="http://schemas.microsoft.com/office/powerpoint/2010/main">
        <p14:playEvt time="114" objId="11"/>
        <p14:stopEvt time="30980" objId="11"/>
      </p14:showEvtLst>
    </p:ext>
  </p:extLst>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234"/>
            <a:ext cx="12188952" cy="405604"/>
          </a:xfrm>
          <a:prstGeom prst="rect">
            <a:avLst/>
          </a:prstGeom>
          <a:noFill/>
        </p:spPr>
        <p:txBody>
          <a:bodyPr wrap="square" lIns="0" tIns="0" rIns="0" bIns="0" rtlCol="0" anchor="t"/>
          <a:lstStyle/>
          <a:p>
            <a:pPr algn="l">
              <a:lnSpc>
                <a:spcPts val="3195"/>
              </a:lnSpc>
              <a:buNone/>
            </a:pPr>
            <a:r>
              <a:rPr lang="en-US" sz="3000" b="1" dirty="0">
                <a:solidFill>
                  <a:srgbClr val="0F3332"/>
                </a:solidFill>
                <a:latin typeface="Roboto" pitchFamily="34" charset="0"/>
                <a:ea typeface="Roboto" pitchFamily="34" charset="-122"/>
                <a:cs typeface="Roboto" pitchFamily="34" charset="-120"/>
              </a:rPr>
              <a:t>Strategic Options for Cotiviti</a:t>
            </a:r>
            <a:endParaRPr lang="en-US" dirty="0"/>
          </a:p>
        </p:txBody>
      </p:sp>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608" y="2395633"/>
            <a:ext cx="2980580" cy="1218895"/>
          </a:xfrm>
          <a:prstGeom prst="rect">
            <a:avLst/>
          </a:prstGeom>
        </p:spPr>
      </p:pic>
      <p:sp>
        <p:nvSpPr>
          <p:cNvPr id="4" name="Object 3"/>
          <p:cNvSpPr/>
          <p:nvPr/>
        </p:nvSpPr>
        <p:spPr>
          <a:xfrm>
            <a:off x="552312" y="2595529"/>
            <a:ext cx="2513971" cy="796924"/>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Invest in AI-Driven Anomaly Detection Solutions</a:t>
            </a:r>
            <a:endParaRPr lang="en-US" dirty="0"/>
          </a:p>
        </p:txBody>
      </p:sp>
      <p:sp>
        <p:nvSpPr>
          <p:cNvPr id="5" name="Object 4"/>
          <p:cNvSpPr/>
          <p:nvPr/>
        </p:nvSpPr>
        <p:spPr>
          <a:xfrm>
            <a:off x="761810" y="3724455"/>
            <a:ext cx="2513971" cy="1631740"/>
          </a:xfrm>
          <a:prstGeom prst="rect">
            <a:avLst/>
          </a:prstGeom>
          <a:noFill/>
        </p:spPr>
        <p:txBody>
          <a:bodyPr wrap="square" lIns="0" tIns="0" rIns="0" bIns="0" rtlCol="0" anchor="t"/>
          <a:lstStyle/>
          <a:p>
            <a:pPr algn="l">
              <a:lnSpc>
                <a:spcPts val="1836"/>
              </a:lnSpc>
              <a:buNone/>
            </a:pPr>
            <a:r>
              <a:rPr lang="en-US" sz="1275" kern="0" spc="26" dirty="0">
                <a:solidFill>
                  <a:srgbClr val="000000">
                    <a:alpha val="80000"/>
                  </a:srgbClr>
                </a:solidFill>
                <a:latin typeface="Lato" pitchFamily="34" charset="0"/>
                <a:ea typeface="Lato" pitchFamily="34" charset="-122"/>
                <a:cs typeface="Lato" pitchFamily="34" charset="-120"/>
              </a:rPr>
              <a:t>Cotiviti should explore strategic partnerships with leading AI providers to integrate advanced anomaly detection tools, including outlying aspect mining, into its healthcare analytics platform.</a:t>
            </a:r>
            <a:endParaRPr lang="en-US" dirty="0"/>
          </a:p>
        </p:txBody>
      </p:sp>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28169" y="2395633"/>
            <a:ext cx="2980580" cy="1218895"/>
          </a:xfrm>
          <a:prstGeom prst="rect">
            <a:avLst/>
          </a:prstGeom>
        </p:spPr>
      </p:pic>
      <p:sp>
        <p:nvSpPr>
          <p:cNvPr id="7" name="Object 6"/>
          <p:cNvSpPr/>
          <p:nvPr/>
        </p:nvSpPr>
        <p:spPr>
          <a:xfrm>
            <a:off x="3613834" y="2595529"/>
            <a:ext cx="2199725" cy="796924"/>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Develop Customized Anomaly Detection Models</a:t>
            </a:r>
            <a:endParaRPr lang="en-US" dirty="0"/>
          </a:p>
        </p:txBody>
      </p:sp>
      <p:sp>
        <p:nvSpPr>
          <p:cNvPr id="8" name="Object 7"/>
          <p:cNvSpPr/>
          <p:nvPr/>
        </p:nvSpPr>
        <p:spPr>
          <a:xfrm>
            <a:off x="3523369" y="3724455"/>
            <a:ext cx="2513971" cy="1864846"/>
          </a:xfrm>
          <a:prstGeom prst="rect">
            <a:avLst/>
          </a:prstGeom>
          <a:noFill/>
        </p:spPr>
        <p:txBody>
          <a:bodyPr wrap="square" lIns="0" tIns="0" rIns="0" bIns="0" rtlCol="0" anchor="t"/>
          <a:lstStyle/>
          <a:p>
            <a:pPr algn="l">
              <a:lnSpc>
                <a:spcPts val="1836"/>
              </a:lnSpc>
              <a:buNone/>
            </a:pPr>
            <a:r>
              <a:rPr lang="en-US" sz="1275" kern="0" spc="26" dirty="0">
                <a:solidFill>
                  <a:srgbClr val="000000">
                    <a:alpha val="80000"/>
                  </a:srgbClr>
                </a:solidFill>
                <a:latin typeface="Lato" pitchFamily="34" charset="0"/>
                <a:ea typeface="Lato" pitchFamily="34" charset="-122"/>
                <a:cs typeface="Lato" pitchFamily="34" charset="-120"/>
              </a:rPr>
              <a:t>Cotiviti can leverage its domain expertise and data assets to develop customized LSTM autoencoder models with outlying aspect mining, tailored to specific healthcare use cases, creating a competitive edge.</a:t>
            </a:r>
            <a:endParaRPr lang="en-US" dirty="0"/>
          </a:p>
        </p:txBody>
      </p:sp>
      <p:pic>
        <p:nvPicPr>
          <p:cNvPr id="9" name="Object 8"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9727" y="2395633"/>
            <a:ext cx="2980580" cy="1218895"/>
          </a:xfrm>
          <a:prstGeom prst="rect">
            <a:avLst/>
          </a:prstGeom>
        </p:spPr>
      </p:pic>
      <p:sp>
        <p:nvSpPr>
          <p:cNvPr id="10" name="Object 9"/>
          <p:cNvSpPr/>
          <p:nvPr/>
        </p:nvSpPr>
        <p:spPr>
          <a:xfrm>
            <a:off x="6375393" y="2728845"/>
            <a:ext cx="2199725" cy="531283"/>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Focus on Data Privacy and Security</a:t>
            </a:r>
            <a:endParaRPr lang="en-US" dirty="0"/>
          </a:p>
        </p:txBody>
      </p:sp>
      <p:sp>
        <p:nvSpPr>
          <p:cNvPr id="11" name="Object 10"/>
          <p:cNvSpPr/>
          <p:nvPr/>
        </p:nvSpPr>
        <p:spPr>
          <a:xfrm>
            <a:off x="6284928" y="3724455"/>
            <a:ext cx="2513971" cy="1398635"/>
          </a:xfrm>
          <a:prstGeom prst="rect">
            <a:avLst/>
          </a:prstGeom>
          <a:noFill/>
        </p:spPr>
        <p:txBody>
          <a:bodyPr wrap="square" lIns="0" tIns="0" rIns="0" bIns="0" rtlCol="0" anchor="t"/>
          <a:lstStyle/>
          <a:p>
            <a:pPr algn="l">
              <a:lnSpc>
                <a:spcPts val="1836"/>
              </a:lnSpc>
              <a:buNone/>
            </a:pPr>
            <a:r>
              <a:rPr lang="en-US" sz="1275" kern="0" spc="26" dirty="0">
                <a:solidFill>
                  <a:srgbClr val="000000">
                    <a:alpha val="80000"/>
                  </a:srgbClr>
                </a:solidFill>
                <a:latin typeface="Lato" pitchFamily="34" charset="0"/>
                <a:ea typeface="Lato" pitchFamily="34" charset="-122"/>
                <a:cs typeface="Lato" pitchFamily="34" charset="-120"/>
              </a:rPr>
              <a:t>Ensure that Cotiviti's anomaly detection systems comply with strict data privacy regulations by investing in secure data processing frameworks to protect patient information.</a:t>
            </a:r>
            <a:endParaRPr lang="en-US" dirty="0"/>
          </a:p>
        </p:txBody>
      </p:sp>
      <p:pic>
        <p:nvPicPr>
          <p:cNvPr id="12" name="Object 11"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51287" y="2395633"/>
            <a:ext cx="2980580" cy="1218895"/>
          </a:xfrm>
          <a:prstGeom prst="rect">
            <a:avLst/>
          </a:prstGeom>
        </p:spPr>
      </p:pic>
      <p:sp>
        <p:nvSpPr>
          <p:cNvPr id="13" name="Object 12"/>
          <p:cNvSpPr/>
          <p:nvPr/>
        </p:nvSpPr>
        <p:spPr>
          <a:xfrm>
            <a:off x="9136953" y="2728845"/>
            <a:ext cx="2199725" cy="531283"/>
          </a:xfrm>
          <a:prstGeom prst="rect">
            <a:avLst/>
          </a:prstGeom>
          <a:noFill/>
        </p:spPr>
        <p:txBody>
          <a:bodyPr wrap="square" lIns="0" tIns="0" rIns="0" bIns="0" rtlCol="0" anchor="t"/>
          <a:lstStyle/>
          <a:p>
            <a:pPr algn="ctr">
              <a:lnSpc>
                <a:spcPts val="2093"/>
              </a:lnSpc>
              <a:buNone/>
            </a:pPr>
            <a:r>
              <a:rPr lang="en-US" sz="1530" kern="0" spc="31" dirty="0">
                <a:solidFill>
                  <a:srgbClr val="FFFFFF"/>
                </a:solidFill>
                <a:latin typeface="Lato" pitchFamily="34" charset="0"/>
                <a:ea typeface="Lato" pitchFamily="34" charset="-122"/>
                <a:cs typeface="Lato" pitchFamily="34" charset="-120"/>
              </a:rPr>
              <a:t>Expand Service Offerings</a:t>
            </a:r>
            <a:endParaRPr lang="en-US" dirty="0"/>
          </a:p>
        </p:txBody>
      </p:sp>
      <p:sp>
        <p:nvSpPr>
          <p:cNvPr id="14" name="Object 13"/>
          <p:cNvSpPr/>
          <p:nvPr/>
        </p:nvSpPr>
        <p:spPr>
          <a:xfrm>
            <a:off x="9046488" y="3724455"/>
            <a:ext cx="2513971" cy="1631740"/>
          </a:xfrm>
          <a:prstGeom prst="rect">
            <a:avLst/>
          </a:prstGeom>
          <a:noFill/>
        </p:spPr>
        <p:txBody>
          <a:bodyPr wrap="square" lIns="0" tIns="0" rIns="0" bIns="0" rtlCol="0" anchor="t"/>
          <a:lstStyle/>
          <a:p>
            <a:pPr algn="l">
              <a:lnSpc>
                <a:spcPts val="1836"/>
              </a:lnSpc>
              <a:buNone/>
            </a:pPr>
            <a:r>
              <a:rPr lang="en-US" sz="1275" kern="0" spc="26" dirty="0">
                <a:solidFill>
                  <a:srgbClr val="000000">
                    <a:alpha val="80000"/>
                  </a:srgbClr>
                </a:solidFill>
                <a:latin typeface="Lato" pitchFamily="34" charset="0"/>
                <a:ea typeface="Lato" pitchFamily="34" charset="-122"/>
                <a:cs typeface="Lato" pitchFamily="34" charset="-120"/>
              </a:rPr>
              <a:t>By including real-time anomaly detection and outlying aspect mining in its service offerings, Cotiviti can provide added value to healthcare providers, improving patient outcomes and operational efficiency.</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004"/>
    </mc:Choice>
    <mc:Fallback xmlns="">
      <p:transition spd="slow" advTm="35004"/>
    </mc:Fallback>
  </mc:AlternateContent>
  <p:extLst>
    <p:ext uri="{E180D4A7-C9FB-4DFB-919C-405C955672EB}">
      <p14:showEvtLst xmlns:p14="http://schemas.microsoft.com/office/powerpoint/2010/main">
        <p14:playEvt time="111" objId="15"/>
        <p14:stopEvt time="34530" objId="15"/>
      </p14:showEvtLst>
    </p:ext>
  </p:extLst>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9CA6"/>
        </a:solidFill>
        <a:effectLst/>
      </p:bgPr>
    </p:bg>
    <p:spTree>
      <p:nvGrpSpPr>
        <p:cNvPr id="1" name=""/>
        <p:cNvGrpSpPr/>
        <p:nvPr/>
      </p:nvGrpSpPr>
      <p:grpSpPr>
        <a:xfrm>
          <a:off x="0" y="0"/>
          <a:ext cx="0" cy="0"/>
          <a:chOff x="0" y="0"/>
          <a:chExt cx="0" cy="0"/>
        </a:xfrm>
      </p:grpSpPr>
      <p:sp>
        <p:nvSpPr>
          <p:cNvPr id="2" name="Object 1"/>
          <p:cNvSpPr/>
          <p:nvPr/>
        </p:nvSpPr>
        <p:spPr>
          <a:xfrm>
            <a:off x="9523" y="464228"/>
            <a:ext cx="12169907" cy="5476101"/>
          </a:xfrm>
          <a:prstGeom prst="rect">
            <a:avLst/>
          </a:prstGeom>
          <a:noFill/>
        </p:spPr>
        <p:txBody>
          <a:bodyPr wrap="square" lIns="0" tIns="0" rIns="0" bIns="0" rtlCol="0" anchor="t"/>
          <a:lstStyle/>
          <a:p>
            <a:pPr algn="ctr">
              <a:lnSpc>
                <a:spcPts val="4793"/>
              </a:lnSpc>
              <a:buNone/>
            </a:pPr>
            <a:r>
              <a:rPr lang="en-US" sz="4500" b="1" dirty="0">
                <a:solidFill>
                  <a:srgbClr val="FFFFFF"/>
                </a:solidFill>
                <a:latin typeface="Roboto" pitchFamily="34" charset="0"/>
                <a:ea typeface="Roboto" pitchFamily="34" charset="-122"/>
                <a:cs typeface="Roboto" pitchFamily="34" charset="-120"/>
              </a:rPr>
              <a:t>“Time-Series Anomaly Detection, combined with outlying aspect mining, offers significant opportunities for Cotiviti to enhance its healthcare analytics capabilities. By investing in AI-driven solutions and focusing on data privacy, Cotiviti can lead in providing proactive insights that drive better healthcare outcomes and operational efficiency.”</a:t>
            </a:r>
            <a:endParaRPr lang="en-US" dirty="0"/>
          </a:p>
        </p:txBody>
      </p:sp>
      <p:sp>
        <p:nvSpPr>
          <p:cNvPr id="3" name="Object 2"/>
          <p:cNvSpPr/>
          <p:nvPr/>
        </p:nvSpPr>
        <p:spPr>
          <a:xfrm>
            <a:off x="9523" y="6032480"/>
            <a:ext cx="12169907" cy="332101"/>
          </a:xfrm>
          <a:prstGeom prst="rect">
            <a:avLst/>
          </a:prstGeom>
          <a:noFill/>
        </p:spPr>
        <p:txBody>
          <a:bodyPr wrap="square" lIns="0" tIns="0" rIns="0" bIns="0" rtlCol="0" anchor="t"/>
          <a:lstStyle/>
          <a:p>
            <a:pPr algn="ctr">
              <a:lnSpc>
                <a:spcPts val="2616"/>
              </a:lnSpc>
              <a:spcBef>
                <a:spcPts val="711"/>
              </a:spcBef>
              <a:buNone/>
            </a:pPr>
            <a:r>
              <a:rPr lang="en-US" sz="1913" kern="0" spc="38" dirty="0">
                <a:solidFill>
                  <a:srgbClr val="FFFFFF">
                    <a:alpha val="90000"/>
                  </a:srgbClr>
                </a:solidFill>
                <a:latin typeface="Lato" pitchFamily="34" charset="0"/>
                <a:ea typeface="Lato" pitchFamily="34" charset="-122"/>
                <a:cs typeface="Lato" pitchFamily="34" charset="-120"/>
              </a:rPr>
              <a:t>COTIVITI</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968"/>
    </mc:Choice>
    <mc:Fallback xmlns="">
      <p:transition spd="slow" advTm="19968"/>
    </mc:Fallback>
  </mc:AlternateContent>
  <p:extLst>
    <p:ext uri="{E180D4A7-C9FB-4DFB-919C-405C955672EB}">
      <p14:showEvtLst xmlns:p14="http://schemas.microsoft.com/office/powerpoint/2010/main">
        <p14:playEvt time="113" objId="4"/>
        <p14:stopEvt time="19968"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14234"/>
            <a:ext cx="9599901" cy="811208"/>
          </a:xfrm>
          <a:prstGeom prst="rect">
            <a:avLst/>
          </a:prstGeom>
          <a:noFill/>
        </p:spPr>
        <p:txBody>
          <a:bodyPr wrap="square" lIns="0" tIns="0" rIns="0" bIns="0" rtlCol="0" anchor="t"/>
          <a:lstStyle/>
          <a:p>
            <a:pPr algn="ctr">
              <a:lnSpc>
                <a:spcPts val="3195"/>
              </a:lnSpc>
              <a:buNone/>
            </a:pPr>
            <a:r>
              <a:rPr lang="en-US" sz="3000" b="1" dirty="0">
                <a:solidFill>
                  <a:srgbClr val="FFFFFF"/>
                </a:solidFill>
                <a:latin typeface="Roboto" pitchFamily="34" charset="0"/>
                <a:ea typeface="Roboto" pitchFamily="34" charset="-122"/>
                <a:cs typeface="Roboto" pitchFamily="34" charset="-120"/>
              </a:rPr>
              <a:t>Time-Series Anomaly Detection in Healthcare Operations: Opportunities and Strategic Directions</a:t>
            </a:r>
            <a:endParaRPr lang="en-US" dirty="0"/>
          </a:p>
        </p:txBody>
      </p:sp>
      <p:pic>
        <p:nvPicPr>
          <p:cNvPr id="3" name="Object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609" y="2199725"/>
            <a:ext cx="2418745" cy="1218895"/>
          </a:xfrm>
          <a:prstGeom prst="rect">
            <a:avLst/>
          </a:prstGeom>
        </p:spPr>
      </p:pic>
      <p:sp>
        <p:nvSpPr>
          <p:cNvPr id="4" name="Object 3"/>
          <p:cNvSpPr/>
          <p:nvPr/>
        </p:nvSpPr>
        <p:spPr>
          <a:xfrm>
            <a:off x="579927" y="2681014"/>
            <a:ext cx="1906428" cy="225865"/>
          </a:xfrm>
          <a:prstGeom prst="rect">
            <a:avLst/>
          </a:prstGeom>
          <a:noFill/>
        </p:spPr>
        <p:txBody>
          <a:bodyPr wrap="square" lIns="0" tIns="0" rIns="0" bIns="0" rtlCol="0" anchor="t"/>
          <a:lstStyle/>
          <a:p>
            <a:pPr algn="ctr">
              <a:lnSpc>
                <a:spcPts val="1779"/>
              </a:lnSpc>
              <a:buNone/>
            </a:pPr>
            <a:r>
              <a:rPr lang="en-US" sz="1301" kern="0" spc="26" dirty="0">
                <a:solidFill>
                  <a:srgbClr val="FFFFFF"/>
                </a:solidFill>
                <a:latin typeface="Lato" pitchFamily="34" charset="0"/>
                <a:ea typeface="Lato" pitchFamily="34" charset="-122"/>
                <a:cs typeface="Lato" pitchFamily="34" charset="-120"/>
              </a:rPr>
              <a:t>Data Simulation</a:t>
            </a:r>
            <a:endParaRPr lang="en-US" dirty="0"/>
          </a:p>
        </p:txBody>
      </p:sp>
      <p:sp>
        <p:nvSpPr>
          <p:cNvPr id="5" name="Object 4"/>
          <p:cNvSpPr/>
          <p:nvPr/>
        </p:nvSpPr>
        <p:spPr>
          <a:xfrm>
            <a:off x="761810" y="3528527"/>
            <a:ext cx="1906428" cy="2797269"/>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The code generates a synthetic dataset representing daily patient admissions over a year (365 days). Random anomalies are introduced to simulate unusual spikes or drops in admissions, which could indicate potential operational issues or irregularities.</a:t>
            </a:r>
            <a:endParaRPr lang="en-US" dirty="0"/>
          </a:p>
        </p:txBody>
      </p:sp>
      <p:pic>
        <p:nvPicPr>
          <p:cNvPr id="6" name="Object 5"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5856" y="2199725"/>
            <a:ext cx="2428268" cy="1218895"/>
          </a:xfrm>
          <a:prstGeom prst="rect">
            <a:avLst/>
          </a:prstGeom>
        </p:spPr>
      </p:pic>
      <p:sp>
        <p:nvSpPr>
          <p:cNvPr id="7" name="Object 6"/>
          <p:cNvSpPr/>
          <p:nvPr/>
        </p:nvSpPr>
        <p:spPr>
          <a:xfrm>
            <a:off x="3089138" y="2571504"/>
            <a:ext cx="1592182" cy="451729"/>
          </a:xfrm>
          <a:prstGeom prst="rect">
            <a:avLst/>
          </a:prstGeom>
          <a:noFill/>
        </p:spPr>
        <p:txBody>
          <a:bodyPr wrap="square" lIns="0" tIns="0" rIns="0" bIns="0" rtlCol="0" anchor="t"/>
          <a:lstStyle/>
          <a:p>
            <a:pPr algn="ctr">
              <a:lnSpc>
                <a:spcPts val="1779"/>
              </a:lnSpc>
              <a:buNone/>
            </a:pPr>
            <a:r>
              <a:rPr lang="en-US" sz="1301" kern="0" spc="26" dirty="0">
                <a:solidFill>
                  <a:srgbClr val="FFFFFF"/>
                </a:solidFill>
                <a:latin typeface="Lato" pitchFamily="34" charset="0"/>
                <a:ea typeface="Lato" pitchFamily="34" charset="-122"/>
                <a:cs typeface="Lato" pitchFamily="34" charset="-120"/>
              </a:rPr>
              <a:t>Data Preprocessing</a:t>
            </a:r>
            <a:endParaRPr lang="en-US" dirty="0"/>
          </a:p>
        </p:txBody>
      </p:sp>
      <p:sp>
        <p:nvSpPr>
          <p:cNvPr id="8" name="Object 7"/>
          <p:cNvSpPr/>
          <p:nvPr/>
        </p:nvSpPr>
        <p:spPr>
          <a:xfrm>
            <a:off x="2971057" y="3528527"/>
            <a:ext cx="1906428" cy="2797269"/>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The patient admissions data is standardized using StandardScaler to normalize the values. A sequence of data points is created where each sequence consists of 30 consecutive days of admissions to help the model learn temporal patterns.</a:t>
            </a:r>
            <a:endParaRPr lang="en-US" dirty="0"/>
          </a:p>
        </p:txBody>
      </p:sp>
      <p:pic>
        <p:nvPicPr>
          <p:cNvPr id="9" name="Object 8"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5103" y="2199725"/>
            <a:ext cx="2428268" cy="1218895"/>
          </a:xfrm>
          <a:prstGeom prst="rect">
            <a:avLst/>
          </a:prstGeom>
        </p:spPr>
      </p:pic>
      <p:sp>
        <p:nvSpPr>
          <p:cNvPr id="10" name="Object 9"/>
          <p:cNvSpPr/>
          <p:nvPr/>
        </p:nvSpPr>
        <p:spPr>
          <a:xfrm>
            <a:off x="5298385" y="2342961"/>
            <a:ext cx="1592182" cy="903458"/>
          </a:xfrm>
          <a:prstGeom prst="rect">
            <a:avLst/>
          </a:prstGeom>
          <a:noFill/>
        </p:spPr>
        <p:txBody>
          <a:bodyPr wrap="square" lIns="0" tIns="0" rIns="0" bIns="0" rtlCol="0" anchor="t"/>
          <a:lstStyle/>
          <a:p>
            <a:pPr algn="ctr">
              <a:lnSpc>
                <a:spcPts val="1779"/>
              </a:lnSpc>
              <a:buNone/>
            </a:pPr>
            <a:r>
              <a:rPr lang="en-US" sz="1301" kern="0" spc="26" dirty="0">
                <a:solidFill>
                  <a:srgbClr val="FFFFFF"/>
                </a:solidFill>
                <a:latin typeface="Lato" pitchFamily="34" charset="0"/>
                <a:ea typeface="Lato" pitchFamily="34" charset="-122"/>
                <a:cs typeface="Lato" pitchFamily="34" charset="-120"/>
              </a:rPr>
              <a:t>Anomaly Detection Using an LSTM Autoencoder</a:t>
            </a:r>
            <a:endParaRPr lang="en-US" dirty="0"/>
          </a:p>
        </p:txBody>
      </p:sp>
      <p:sp>
        <p:nvSpPr>
          <p:cNvPr id="11" name="Object 10"/>
          <p:cNvSpPr/>
          <p:nvPr/>
        </p:nvSpPr>
        <p:spPr>
          <a:xfrm>
            <a:off x="5180305" y="3528527"/>
            <a:ext cx="1906428" cy="2564164"/>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An LSTM autoencoder model is designed and trained to learn the normal patterns in the time-series data. The model is trained to reconstruct the input sequences, and high reconstruction errors indicate the presence of anomalies.</a:t>
            </a:r>
            <a:endParaRPr lang="en-US" dirty="0"/>
          </a:p>
        </p:txBody>
      </p:sp>
      <p:pic>
        <p:nvPicPr>
          <p:cNvPr id="12" name="Object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94352" y="2199725"/>
            <a:ext cx="2418745" cy="1218895"/>
          </a:xfrm>
          <a:prstGeom prst="rect">
            <a:avLst/>
          </a:prstGeom>
        </p:spPr>
      </p:pic>
      <p:sp>
        <p:nvSpPr>
          <p:cNvPr id="13" name="Object 12"/>
          <p:cNvSpPr/>
          <p:nvPr/>
        </p:nvSpPr>
        <p:spPr>
          <a:xfrm>
            <a:off x="7507633" y="2571504"/>
            <a:ext cx="1592182" cy="451729"/>
          </a:xfrm>
          <a:prstGeom prst="rect">
            <a:avLst/>
          </a:prstGeom>
          <a:noFill/>
        </p:spPr>
        <p:txBody>
          <a:bodyPr wrap="square" lIns="0" tIns="0" rIns="0" bIns="0" rtlCol="0" anchor="t"/>
          <a:lstStyle/>
          <a:p>
            <a:pPr algn="ctr">
              <a:lnSpc>
                <a:spcPts val="1779"/>
              </a:lnSpc>
              <a:buNone/>
            </a:pPr>
            <a:r>
              <a:rPr lang="en-US" sz="1301" kern="0" spc="26" dirty="0">
                <a:solidFill>
                  <a:srgbClr val="FFFFFF"/>
                </a:solidFill>
                <a:latin typeface="Lato" pitchFamily="34" charset="0"/>
                <a:ea typeface="Lato" pitchFamily="34" charset="-122"/>
                <a:cs typeface="Lato" pitchFamily="34" charset="-120"/>
              </a:rPr>
              <a:t>Anomaly Identification</a:t>
            </a:r>
            <a:endParaRPr lang="en-US" dirty="0"/>
          </a:p>
        </p:txBody>
      </p:sp>
      <p:sp>
        <p:nvSpPr>
          <p:cNvPr id="14" name="Object 13"/>
          <p:cNvSpPr/>
          <p:nvPr/>
        </p:nvSpPr>
        <p:spPr>
          <a:xfrm>
            <a:off x="7389552" y="3528527"/>
            <a:ext cx="1906428" cy="2097952"/>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The reconstruction error for each sequence is calculated, and a threshold is set at the 97th percentile to identify the top 3% of sequences with the highest errors as anomalies.</a:t>
            </a:r>
            <a:endParaRPr lang="en-US" dirty="0"/>
          </a:p>
        </p:txBody>
      </p:sp>
      <p:pic>
        <p:nvPicPr>
          <p:cNvPr id="15" name="Object 14"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03599" y="2199725"/>
            <a:ext cx="2418745" cy="1218895"/>
          </a:xfrm>
          <a:prstGeom prst="rect">
            <a:avLst/>
          </a:prstGeom>
        </p:spPr>
      </p:pic>
      <p:sp>
        <p:nvSpPr>
          <p:cNvPr id="16" name="Object 15"/>
          <p:cNvSpPr/>
          <p:nvPr/>
        </p:nvSpPr>
        <p:spPr>
          <a:xfrm>
            <a:off x="9716880" y="2681014"/>
            <a:ext cx="1592182" cy="225865"/>
          </a:xfrm>
          <a:prstGeom prst="rect">
            <a:avLst/>
          </a:prstGeom>
          <a:noFill/>
        </p:spPr>
        <p:txBody>
          <a:bodyPr wrap="square" lIns="0" tIns="0" rIns="0" bIns="0" rtlCol="0" anchor="t"/>
          <a:lstStyle/>
          <a:p>
            <a:pPr algn="ctr">
              <a:lnSpc>
                <a:spcPts val="1779"/>
              </a:lnSpc>
              <a:buNone/>
            </a:pPr>
            <a:r>
              <a:rPr lang="en-US" sz="1301" kern="0" spc="26" dirty="0">
                <a:solidFill>
                  <a:srgbClr val="FFFFFF"/>
                </a:solidFill>
                <a:latin typeface="Lato" pitchFamily="34" charset="0"/>
                <a:ea typeface="Lato" pitchFamily="34" charset="-122"/>
                <a:cs typeface="Lato" pitchFamily="34" charset="-120"/>
              </a:rPr>
              <a:t>Visualization</a:t>
            </a:r>
            <a:endParaRPr lang="en-US" dirty="0"/>
          </a:p>
        </p:txBody>
      </p:sp>
      <p:sp>
        <p:nvSpPr>
          <p:cNvPr id="17" name="Object 16"/>
          <p:cNvSpPr/>
          <p:nvPr/>
        </p:nvSpPr>
        <p:spPr>
          <a:xfrm>
            <a:off x="9598800" y="3528527"/>
            <a:ext cx="1906428" cy="2097952"/>
          </a:xfrm>
          <a:prstGeom prst="rect">
            <a:avLst/>
          </a:prstGeom>
          <a:noFill/>
        </p:spPr>
        <p:txBody>
          <a:bodyPr wrap="square" lIns="0" tIns="0" rIns="0" bIns="0" rtlCol="0" anchor="t"/>
          <a:lstStyle/>
          <a:p>
            <a:pPr algn="l">
              <a:lnSpc>
                <a:spcPts val="1836"/>
              </a:lnSpc>
              <a:buNone/>
            </a:pPr>
            <a:r>
              <a:rPr lang="en-US" sz="1275" kern="0" spc="26" dirty="0">
                <a:solidFill>
                  <a:srgbClr val="FFFFFF">
                    <a:alpha val="90000"/>
                  </a:srgbClr>
                </a:solidFill>
                <a:latin typeface="Lato" pitchFamily="34" charset="0"/>
                <a:ea typeface="Lato" pitchFamily="34" charset="-122"/>
                <a:cs typeface="Lato" pitchFamily="34" charset="-120"/>
              </a:rPr>
              <a:t>The time series of patient admissions is plotted, and anomalies are highlighted with red markers to provide an intuitive way for decision-makers to identify and address potential issues.</a:t>
            </a:r>
            <a:endParaRPr lang="en-US" dirty="0"/>
          </a:p>
        </p:txBody>
      </p:sp>
      <p:pic>
        <p:nvPicPr>
          <p:cNvPr id="23" name="0823(13)">
            <a:hlinkClick r:id="" action="ppaction://media"/>
            <a:extLst>
              <a:ext uri="{FF2B5EF4-FFF2-40B4-BE49-F238E27FC236}">
                <a16:creationId xmlns:a16="http://schemas.microsoft.com/office/drawing/2014/main" id="{EBBE5765-0697-6A1F-76F8-53CBF5423FE5}"/>
              </a:ext>
            </a:extLst>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9715150" y="0"/>
            <a:ext cx="2463546" cy="13846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404"/>
    </mc:Choice>
    <mc:Fallback xmlns="">
      <p:transition spd="slow" advTm="674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4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extLst>
    <p:ext uri="{E180D4A7-C9FB-4DFB-919C-405C955672EB}">
      <p14:showEvtLst xmlns:p14="http://schemas.microsoft.com/office/powerpoint/2010/main">
        <p14:playEvt time="121" objId="23"/>
        <p14:stopEvt time="66867" objId="2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0.2"/>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TotalTime>
  <Words>1010</Words>
  <Application>Microsoft Office PowerPoint</Application>
  <PresentationFormat>Widescreen</PresentationFormat>
  <Paragraphs>73</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Arial</vt:lpstr>
      <vt:lpstr>Roboto</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Time-Series Anomaly Detection in Healthcare Operations Opportunities and Strategic Directions</dc:title>
  <dc:subject>Time-Series Anomaly Detection in Healthcare Operations Opportunities and Strategic Directions</dc:subject>
  <dc:creator>yash agarwal</dc:creator>
  <cp:lastModifiedBy>akash baidya</cp:lastModifiedBy>
  <cp:revision>4</cp:revision>
  <dcterms:created xsi:type="dcterms:W3CDTF">2024-08-23T15:20:36Z</dcterms:created>
  <dcterms:modified xsi:type="dcterms:W3CDTF">2024-08-23T21:19:11Z</dcterms:modified>
</cp:coreProperties>
</file>